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13" autoAdjust="0"/>
  </p:normalViewPr>
  <p:slideViewPr>
    <p:cSldViewPr>
      <p:cViewPr varScale="1">
        <p:scale>
          <a:sx n="110" d="100"/>
          <a:sy n="110" d="100"/>
        </p:scale>
        <p:origin x="-558"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lang="ru-RU" altLang="ru-RU"/>
          </a:p>
        </p:txBody>
      </p:sp>
      <p:sp>
        <p:nvSpPr>
          <p:cNvPr id="3" name="Date Placeholder"/>
          <p:cNvSpPr>
            <a:spLocks noGrp="1"/>
          </p:cNvSpPr>
          <p:nvPr>
            <p:ph type="dt" sz="quarter" idx="1"/>
          </p:nvPr>
        </p:nvSpPr>
        <p:spPr>
          <a:prstGeom prst="rect">
            <a:avLst/>
          </a:prstGeom>
        </p:spPr>
        <p:txBody>
          <a:bodyPr/>
          <a:lstStyle/>
          <a:p>
            <a:endParaRPr lang="ru-RU" altLang="ru-RU"/>
          </a:p>
        </p:txBody>
      </p:sp>
      <p:sp>
        <p:nvSpPr>
          <p:cNvPr id="4" name="Slide Image Placeholder"/>
          <p:cNvSpPr>
            <a:spLocks noGrp="1" noRot="1" noChangeAspect="1"/>
          </p:cNvSpPr>
          <p:nvPr>
            <p:ph type="sldImg" idx="2"/>
          </p:nvPr>
        </p:nvSpPr>
        <p:spPr>
          <a:prstGeom prst="rect">
            <a:avLst/>
          </a:prstGeom>
        </p:spPr>
        <p:txBody>
          <a:bodyPr/>
          <a:lstStyle/>
          <a:p>
            <a:endParaRPr lang="ru-RU" altLang="ru-RU"/>
          </a:p>
        </p:txBody>
      </p:sp>
      <p:sp>
        <p:nvSpPr>
          <p:cNvPr id="5" name="Notes Placeholder"/>
          <p:cNvSpPr>
            <a:spLocks noGrp="1"/>
          </p:cNvSpPr>
          <p:nvPr>
            <p:ph type="body" sz="quarter" idx="3"/>
          </p:nvPr>
        </p:nvSpPr>
        <p:spPr>
          <a:prstGeom prst="rect">
            <a:avLst/>
          </a:prstGeom>
        </p:spPr>
        <p:txBody>
          <a:bodyPr/>
          <a:lstStyle/>
          <a:p>
            <a:endParaRPr lang="ru-RU" altLang="ru-RU"/>
          </a:p>
        </p:txBody>
      </p:sp>
      <p:sp>
        <p:nvSpPr>
          <p:cNvPr id="6" name="Footer Placeholder"/>
          <p:cNvSpPr>
            <a:spLocks noGrp="1"/>
          </p:cNvSpPr>
          <p:nvPr>
            <p:ph type="ftr" sz="quarter" idx="4"/>
          </p:nvPr>
        </p:nvSpPr>
        <p:spPr>
          <a:prstGeom prst="rect">
            <a:avLst/>
          </a:prstGeom>
        </p:spPr>
        <p:txBody>
          <a:bodyPr/>
          <a:lstStyle/>
          <a:p>
            <a:endParaRPr lang="ru-RU" altLang="ru-RU"/>
          </a:p>
        </p:txBody>
      </p:sp>
      <p:sp>
        <p:nvSpPr>
          <p:cNvPr id="7" name="Slide Number Placeholder"/>
          <p:cNvSpPr>
            <a:spLocks noGrp="1"/>
          </p:cNvSpPr>
          <p:nvPr>
            <p:ph type="sldNum" sz="quarter" idx="5"/>
          </p:nvPr>
        </p:nvSpPr>
        <p:spPr>
          <a:prstGeom prst="rect">
            <a:avLst/>
          </a:prstGeom>
        </p:spPr>
        <p:txBody>
          <a:bodyPr/>
          <a:lstStyle/>
          <a:p>
            <a:endParaRPr lang="ru-RU" alt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lang="ru-RU" altLang="ru-RU"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Особенности работы с родителями детей с ОВЗ</a:t>
            </a:r>
          </a:p>
          <a:p>
            <a:endParaRPr lang="ru-RU" altLang="ru-RU"/>
          </a:p>
          <a:p>
            <a:r>
              <a:rPr lang="ru-RU" altLang="ru-RU"/>
              <a:t>Доклад А. В. Вечесловой</a:t>
            </a:r>
          </a:p>
          <a:p>
            <a:endParaRPr lang="ru-RU" altLang="ru-RU"/>
          </a:p>
          <a:p>
            <a:r>
              <a:rPr lang="ru-RU" altLang="ru-RU"/>
              <a:t>Школа искусств «Гармония», г. Пересвет</a:t>
            </a:r>
          </a:p>
          <a:p>
            <a:endParaRPr lang="ru-RU" altLang="ru-RU"/>
          </a:p>
          <a:p>
            <a:r>
              <a:rPr lang="ru-RU" altLang="ru-RU"/>
              <a:t>Семинар «Формирование готовности педагогов к работе с детьми с ОВЗ»</a:t>
            </a:r>
          </a:p>
          <a:p>
            <a:endParaRPr lang="ru-RU" altLang="ru-RU"/>
          </a:p>
          <a:p>
            <a:r>
              <a:rPr lang="ru-RU" altLang="ru-RU"/>
              <a:t>Уважаемые коллеги! Сотрудничество с родителями детей с ограниченными возможностями здоровья является частью педагогической работы в школе искусств. Его цель — согласовать условия, при которых ребёнок сможет осваивать художественную деятельность, проявлять инициативу и участвовать в жизни творческого коллектива. Родителям важно понимать, чему учится ребёнок, какая помощь ему нужна и по каким признакам можно увидеть продвижение.</a:t>
            </a:r>
          </a:p>
          <a:p>
            <a:endParaRPr lang="ru-RU" altLang="ru-RU"/>
          </a:p>
          <a:p>
            <a:r>
              <a:rPr lang="ru-RU" altLang="ru-RU"/>
              <a:t>В докладе под родителями будем понимать также иных законных представителей ребёнка. Рассмотрим, как педагог выстраивает первый контакт, согласует образовательные цели, сообщает о результатах и поддерживает взаимодействие в сложных ситуациях. Особое внимание уделим выполнимости рекомендаций и участию самого обучающегося в решениях, которые его касаются.</a:t>
            </a:r>
          </a:p>
          <a:p>
            <a:endParaRPr lang="ru-RU" altLang="ru-RU"/>
          </a:p>
          <a:p>
            <a:r>
              <a:rPr lang="ru-RU" altLang="ru-RU"/>
              <a:t>Основа: доклад А. В. Вечесловой «Особенности работы с родителями детей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Основой взаимодействия служит семейно-ориентированный подход. Он предполагает уважение к опыту семьи, обсуждение её запросов и информированное участие родителей в выборе способов помощи. Педагог располагает знаниями о художественном обучении, а родители знают повседневную жизнь ребёнка, его интересы и привычные способы общения. Эти сведения дополняют друг друга при планировании занятий.</a:t>
            </a:r>
          </a:p>
          <a:p>
            <a:endParaRPr lang="ru-RU" altLang="ru-RU"/>
          </a:p>
          <a:p>
            <a:r>
              <a:rPr lang="ru-RU" altLang="ru-RU"/>
              <a:t>Семьи различаются по жизненным обстоятельствам, ожиданиям и доступным ресурсам. Дополнительные занятия могут сочетаться с учёбой, медицинскими мероприятиями, работой родителей и заботой о других детях. Усталость или ограниченное время для встреч не позволяют автоматически судить о заинтересованности семьи. Так же неправомерно считать всех родителей тревожными, конфликтными или не принимающими особенности ребёнка.</a:t>
            </a:r>
          </a:p>
          <a:p>
            <a:endParaRPr lang="ru-RU" altLang="ru-RU"/>
          </a:p>
          <a:p>
            <a:r>
              <a:rPr lang="ru-RU" altLang="ru-RU"/>
              <a:t>Партнёрство требует ясного распределения ответственности. Педагог организует обучение и специальные условия в пределах своей компетенции. Родители сообщают значимые для занятий сведения и обсуждают доступные формы участия. При этом мнение ребёнка выясняют с учётом его возраста и возможностей общения: он может рассказать о предпочтении, выбрать изображение, показать желаемое действие или воспользоваться привычным средством коммуникации.</a:t>
            </a:r>
          </a:p>
          <a:p>
            <a:endParaRPr lang="ru-RU" altLang="ru-RU"/>
          </a:p>
          <a:p>
            <a:r>
              <a:rPr lang="ru-RU" altLang="ru-RU"/>
              <a:t>Партнёрство не означает одинаковых функций. Педагог отвечает за образовательную работу и необходимые условия. Семья сообщает значимую информацию о ребёнке и участвует в согласовании посильных действий. Предпочтения ребёнка уточняются доступным для него способом.</a:t>
            </a:r>
          </a:p>
          <a:p>
            <a:endParaRPr lang="ru-RU" altLang="ru-RU"/>
          </a:p>
          <a:p>
            <a:r>
              <a:rPr lang="ru-RU" altLang="ru-RU"/>
              <a:t>Основа: доклад А. В. Вечесловой «Особенности работы с родителями детей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Первую беседу целесообразно проводить в спокойной обстановке, предусмотрев время для вопросов. Начать можно с того, что ребёнку нравится делать, какой у него опыт творческих занятий и чего семья ожидает от обучения. Затем уточняют способы понимания инструкции, обращения за помощью, признаки утомления и условия, в которых ребёнок чувствует себя уверенно.</a:t>
            </a:r>
          </a:p>
          <a:p>
            <a:endParaRPr lang="ru-RU" altLang="ru-RU"/>
          </a:p>
          <a:p>
            <a:r>
              <a:rPr lang="ru-RU" altLang="ru-RU"/>
              <a:t>Вопросы должны иметь понятную педагогическую цель. Например: «Как ребёнок показывает, что ему нужна пауза?», «Что помогает ему освоиться в новом помещении?», «Как вы обычно объясняете незнакомое действие?». Педагог изучает представленные семьёй рекомендации специалистов в части, необходимой для организации занятий. Подробности частной жизни, не относящиеся к обучению, не становятся предметом расспросов.</a:t>
            </a:r>
          </a:p>
          <a:p>
            <a:endParaRPr lang="ru-RU" altLang="ru-RU"/>
          </a:p>
          <a:p>
            <a:r>
              <a:rPr lang="ru-RU" altLang="ru-RU"/>
              <a:t>На этой же встрече полезно объяснить содержание программы и организацию занятий, обсудить доступные способы обратной связи. Договориться нужно о том, с кем поддерживать контакт, какие вопросы требуют отдельной консультации и когда педагог отвечает на сообщения. Если родителям трудно участвовать очно, можно предложить согласованную дистанционную беседу или краткое письменное сообщение.</a:t>
            </a:r>
          </a:p>
          <a:p>
            <a:endParaRPr lang="ru-RU" altLang="ru-RU"/>
          </a:p>
          <a:p>
            <a:r>
              <a:rPr lang="ru-RU" altLang="ru-RU"/>
              <a:t>Итог первого контакта — общее понимание ближайшей задачи и следующего шага. Например, педагог наблюдает, как ребёнок осваивается на нескольких занятиях, а семья сообщает, какие способы знакомства с новой обстановкой уже помогают. Не следует обещать заранее определённый темп развития или успешное выступление до изучения реальных возможностей обучающегося.</a:t>
            </a:r>
          </a:p>
          <a:p>
            <a:endParaRPr lang="ru-RU" altLang="ru-RU"/>
          </a:p>
          <a:p>
            <a:r>
              <a:rPr lang="ru-RU" altLang="ru-RU"/>
              <a:t>Родительский запрос нередко выражается широко: «хочется, чтобы стал увереннее», «научился общаться», «мог выступать». Задача педагога — связать этот запрос с содержанием художественного обучения. Например, желанию участвовать в концерте может соответствовать ближайшая цель: исполнить знакомую партию вместе с небольшой группой по понятному сигналу.</a:t>
            </a:r>
          </a:p>
          <a:p>
            <a:endParaRPr lang="ru-RU" altLang="ru-RU"/>
          </a:p>
          <a:p>
            <a:r>
              <a:rPr lang="ru-RU" altLang="ru-RU"/>
              <a:t>Цель обсуждают через конкретное действие, условия выполнения и необходимую помощь. В изобразительной деятельности это может быть выбор материала и самостоятельное выполнение одного этапа работы, в музыкальной — вступление по согласованному сигналу. Родителям объясняют, как такая задача связана с более отдалёнными ожиданиями и каким способом ребёнок сможет показать результат.</a:t>
            </a:r>
          </a:p>
          <a:p>
            <a:endParaRPr lang="ru-RU" altLang="ru-RU"/>
          </a:p>
          <a:p>
            <a:r>
              <a:rPr lang="ru-RU" altLang="ru-RU"/>
              <a:t>Вместе определяют посильный вклад каждой стороны. Педагог адаптирует задание и организует учебные пробы, семья при возможности поддерживает знакомое действие в повседневной ситуации. Домашняя помощь не должна становиться условием предоставления ребёнку необходимых образовательных условий. Если предложенный вариант семье неудобен, обсуждают другой способ участия.</a:t>
            </a:r>
          </a:p>
          <a:p>
            <a:endParaRPr lang="ru-RU" altLang="ru-RU"/>
          </a:p>
          <a:p>
            <a:r>
              <a:rPr lang="ru-RU" altLang="ru-RU"/>
              <a:t>Договорённость можно отразить в индивидуальном образовательном маршруте или краткой рабочей записи: ближайшая цель, действия педагога, участие семьи и срок обсуждения результата. Достаточно нескольких содержательных строк без дублирования программы. По мере продвижения ребёнка цели пересматривают, сохраняя связь с реализуемой образовательной программой.</a:t>
            </a:r>
          </a:p>
          <a:p>
            <a:endParaRPr lang="ru-RU" altLang="ru-RU"/>
          </a:p>
          <a:p>
            <a:r>
              <a:rPr lang="ru-RU" altLang="ru-RU"/>
              <a:t>Основа: доклад А. В. Вечесловой «Особенности работы с родителями детей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Обратная связь должна быть регулярной, конкретной и понятной. Родителям полезно знать, что ребёнок уже делает, в какой ситуации это проявляется и какая помощь ещё требуется. Формулировка «сам выбрал краски и начал работу после показа» сообщает больше, чем общая оценка «сегодня молодец». При этом достижения отмечают правдиво, без преувеличения.</a:t>
            </a:r>
          </a:p>
          <a:p>
            <a:endParaRPr lang="ru-RU" altLang="ru-RU"/>
          </a:p>
          <a:p>
            <a:r>
              <a:rPr lang="ru-RU" altLang="ru-RU"/>
              <a:t>Разговор о трудности строят на наблюдаемых фактах. Вместо характеристики «невнимательный» педагог описывает эпизод: «После длинного объяснения не начал задание. Когда я показала первый шаг, приступил к работе». Затем уточняет, наблюдают ли родители сходные ситуации, и предлагает проверить изменение инструкции. Такое обсуждение помогает отделить событие от предположения о его причине.</a:t>
            </a:r>
          </a:p>
          <a:p>
            <a:endParaRPr lang="ru-RU" altLang="ru-RU"/>
          </a:p>
          <a:p>
            <a:r>
              <a:rPr lang="ru-RU" altLang="ru-RU"/>
              <a:t>Практически беседу удобно выстроить следующим образом: назвать цель занятия, описать наблюдение, выслушать семью, обсудить возможные условия затруднения и договориться об одном ближайшем изменении. В завершение педагог кратко формулирует общее решение и предлагает родителям уточнить его. Это позволяет проверить, одинаково ли стороны поняли договорённость.</a:t>
            </a:r>
          </a:p>
          <a:p>
            <a:endParaRPr lang="ru-RU" altLang="ru-RU"/>
          </a:p>
          <a:p>
            <a:r>
              <a:rPr lang="ru-RU" altLang="ru-RU"/>
              <a:t>Индивидуальные трудности обсуждают конфиденциально, без сравнения с другими детьми и оценок семьи. В общем родительском чате размещают организационные сведения. Работы и записи исполнения используют для обсуждения результата с учётом согласованных правил их получения и передачи; публикацию материалов рассматривают отдельно от учебной обратной связи.</a:t>
            </a:r>
          </a:p>
          <a:p>
            <a:endParaRPr lang="ru-RU" altLang="ru-RU"/>
          </a:p>
          <a:p>
            <a:r>
              <a:rPr lang="ru-RU" altLang="ru-RU"/>
              <a:t>Фраза на слайде — пример конкретного педагогического наблюдения. В беседе сначала называем наблюдаемый факт, затем уточняем точку зрения семьи. Совместно выбираем одно изменение условий и договариваемся о следующем обсуждении.</a:t>
            </a:r>
          </a:p>
          <a:p>
            <a:endParaRPr lang="ru-RU" altLang="ru-RU"/>
          </a:p>
          <a:p>
            <a:r>
              <a:rPr lang="ru-RU" altLang="ru-RU"/>
              <a:t>Основа: доклад А. В. Вечесловой «Особенности работы с родителями детей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Форму взаимодействия выбирают по задаче. Индивидуальная консультация подходит для разбора конкретного затруднения. Короткий показ фрагмента занятия помогает объяснить способ предъявления инструкции или дозирования помощи. Групповая встреча уместна для общих вопросов: подготовки к концерту, организации самостоятельной практики, поддержки детского выбора. Личные сведения о ребёнке на таких встречах не обсуждают.</a:t>
            </a:r>
          </a:p>
          <a:p>
            <a:endParaRPr lang="ru-RU" altLang="ru-RU"/>
          </a:p>
          <a:p>
            <a:r>
              <a:rPr lang="ru-RU" altLang="ru-RU"/>
              <a:t>Особенно полезен показ доступного действия с последующей пробой. Например, педагог демонстрирует, как предложить ребёнку выбрать материал, выдержать время для ответа и помочь только на затрудняющем этапе. Затем родитель пробует этот способ, а педагог отвечает на вопросы. При необходимости можно дать короткую памятку с последовательностью действий.</a:t>
            </a:r>
          </a:p>
          <a:p>
            <a:endParaRPr lang="ru-RU" altLang="ru-RU"/>
          </a:p>
          <a:p>
            <a:r>
              <a:rPr lang="ru-RU" altLang="ru-RU"/>
              <a:t>Домашние рекомендации связывают с согласованной целью и реальными возможностями семьи. Это может быть короткое повторение знакомого ритма, совместное рассматривание рисунка или выбор произведения для прослушивания. Объём самостоятельной работы уточняют в рамках программы и индивидуальных возможностей ребёнка. Необязательные рекомендации не превращают в систему ежедневных отчётов.</a:t>
            </a:r>
          </a:p>
          <a:p>
            <a:endParaRPr lang="ru-RU" altLang="ru-RU"/>
          </a:p>
          <a:p>
            <a:r>
              <a:rPr lang="ru-RU" altLang="ru-RU"/>
              <a:t>Совместные творческие встречи дают возможность увидеть инициативу ребёнка. Роль взрослого заранее поясняют: подготовить материалы, предложить выбор, поддержать попытку. Завершённая родителем работа не позволяет оценить умения обучающегося. В качестве результата ценны собственный замысел, посильное действие и участие ребёнка, даже если художественная работа пока несовершенна.</a:t>
            </a:r>
          </a:p>
          <a:p>
            <a:endParaRPr lang="ru-RU" altLang="ru-RU"/>
          </a:p>
          <a:p>
            <a:r>
              <a:rPr lang="ru-RU" altLang="ru-RU"/>
              <a:t>Форму взаимодействия выбирают по конкретной задаче. Домашняя рекомендация должна быть краткой, понятной и выполнимой. Родители не обязаны ежедневно отчитываться о каждом действии. При совместном творчестве важно сохранять собственную инициативу ребёнка.</a:t>
            </a:r>
          </a:p>
          <a:p>
            <a:endParaRPr lang="ru-RU" altLang="ru-RU"/>
          </a:p>
          <a:p>
            <a:r>
              <a:rPr lang="ru-RU" altLang="ru-RU"/>
              <a:t>Основа: доклад А. В. Вечесловой «Особенности работы с родителями детей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dirty="0"/>
              <a:t>Разногласия могут возникать из-за разных ожиданий, недостатка информации или неодинакового опыта наблюдения за ребёнком. Педагог сначала уточняет, что именно вызывает беспокойство, и даёт родителю возможность высказаться. Затем соотносит запрос с образовательной задачей и имеющимися наблюдениями. Готовое объяснение поведения семьи через «отрицание диагноза» или «неправильное воспитание» препятствует предметному разговору.</a:t>
            </a:r>
          </a:p>
          <a:p>
            <a:endParaRPr lang="ru-RU" altLang="ru-RU" dirty="0"/>
          </a:p>
          <a:p>
            <a:r>
              <a:rPr lang="ru-RU" altLang="ru-RU" dirty="0"/>
              <a:t>Рассмотрим условную ситуацию. Родитель настаивает на сольном выступлении, а ребёнок на репетиции теряется при большом числе слушателей. Вместо общего заключения «он не готов» педагог описывает условия: знакомое произведение удаётся исполнить в небольшой группе, но выход перед большой аудиторией пока вызывает затруднение. Обсуждается мнение самого ребёнка и то, какая часть выступления для него сейчас посильна.</a:t>
            </a:r>
          </a:p>
          <a:p>
            <a:endParaRPr lang="ru-RU" altLang="ru-RU" dirty="0"/>
          </a:p>
          <a:p>
            <a:r>
              <a:rPr lang="ru-RU" altLang="ru-RU" dirty="0"/>
              <a:t>Возможная формулировка педагога: «Вы хотите, чтобы ребёнок смог показать то, чему научился. На репетиции он исполняет знакомый фрагмент в малой группе. Предлагаю сначала попробовать этот вариант в знакомом зале и посмотреть, какая помощь понадобится. После этого обсудим следующий шаг». Выбор конкретного формата зависит от наблюдений и пожеланий ребёнка; заранее установленную дату сольного выступления обещать не следует.</a:t>
            </a:r>
          </a:p>
          <a:p>
            <a:endParaRPr lang="ru-RU" altLang="ru-RU" dirty="0"/>
          </a:p>
          <a:p>
            <a:r>
              <a:rPr lang="ru-RU" altLang="ru-RU" dirty="0"/>
              <a:t>Если разговор становится напряжённым, педагог сохраняет спокойный тон, возвращается к фактам и при необходимости предлагает продолжить обсуждение в согласованное время с участием профильного специалиста или администрации. При сообщении о выраженных переживаниях можно предложить помощь психолога. Преподаватель искусства не диагностирует эмоциональное состояние родителей и не проводит психотерапию.</a:t>
            </a:r>
          </a:p>
          <a:p>
            <a:endParaRPr lang="ru-RU" altLang="ru-RU" dirty="0"/>
          </a:p>
          <a:p>
            <a:r>
              <a:rPr lang="ru-RU" altLang="ru-RU" dirty="0"/>
              <a:t>Ситуация условная. Это пример обсуждения запроса, а не универсальный алгоритм подготовки к концерту. Педагог учитывает желание ребёнка, доступность участия и помощь, которая нужна в пробном выступлении.</a:t>
            </a:r>
          </a:p>
          <a:p>
            <a:endParaRPr lang="ru-RU" altLang="ru-RU" dirty="0"/>
          </a:p>
          <a:p>
            <a:r>
              <a:rPr lang="ru-RU" altLang="ru-RU" dirty="0"/>
              <a:t>Основа: доклад А. В. Вечесловой «Особенности работы с родителями детей с ОВЗ», школа искусств «Гармония», г. </a:t>
            </a:r>
            <a:r>
              <a:rPr lang="ru-RU" altLang="ru-RU" dirty="0" err="1"/>
              <a:t>Пересвет</a:t>
            </a:r>
            <a:r>
              <a:rPr lang="ru-RU" altLang="ru-RU" dirty="0"/>
              <a:t>.</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Родителям важно понимать, к кому обращаться с разными вопросами. Преподаватель обсуждает художественное содержание, организацию занятий и наблюдаемое продвижение. Специалисты сопровождения в пределах своей компетенции уточняют особенности коммуникации, саморегуляции и специальные способы помощи. Медицинские вопросы адресуют медицинскому специалисту. Если нужного специалиста в школе искусств нет, семье помогают определить доступный путь консультации.</a:t>
            </a:r>
          </a:p>
          <a:p>
            <a:endParaRPr lang="ru-RU" altLang="ru-RU"/>
          </a:p>
          <a:p>
            <a:r>
              <a:rPr lang="ru-RU" altLang="ru-RU"/>
              <a:t>Противоречащие друг другу рекомендации создают для семьи дополнительную нагрузку. Например, если ребёнок уже использует определённые карточки для обращения за помощью, педагогу следует согласовать их применение, прежде чем вводить новую систему обозначений. По итогам совместного обсуждения уточняют общую цель, действия участников и способ проверки результата.</a:t>
            </a:r>
          </a:p>
          <a:p>
            <a:endParaRPr lang="ru-RU" altLang="ru-RU"/>
          </a:p>
          <a:p>
            <a:r>
              <a:rPr lang="ru-RU" altLang="ru-RU"/>
              <a:t>Сведения о семье передают только в необходимом для сопровождения объёме с соблюдением конфиденциальности и установленных правил. Родителям объясняют, зачем требуется совместная консультация и что будет обсуждаться. Границы рабочего времени и каналов связи также проговаривают заранее: предсказуемый порядок общения помогает сохранять устойчивое сотрудничество.</a:t>
            </a:r>
          </a:p>
          <a:p>
            <a:endParaRPr lang="ru-RU" altLang="ru-RU"/>
          </a:p>
          <a:p>
            <a:r>
              <a:rPr lang="ru-RU" altLang="ru-RU"/>
              <a:t>Качество сотрудничества оценивают по тому, насколько взаимодействие помогает организовать обучение. Значимы понятность цели для семьи, возможность задать вопрос, согласованность рекомендаций и выполнимость договорённостей. Полезно периодически уточнять: «Что из предложенного оказалось удобным?», «Что вызывает трудности?», «Какой способ связи лучше сохранить?».</a:t>
            </a:r>
          </a:p>
          <a:p>
            <a:endParaRPr lang="ru-RU" altLang="ru-RU"/>
          </a:p>
          <a:p>
            <a:r>
              <a:rPr lang="ru-RU" altLang="ru-RU"/>
              <a:t>Со стороны ребёнка рассматривают доступность участия, использование освоенного действия в знакомых ситуациях и изменение необходимой помощи. Его продвижение зависит от нескольких условий, поэтому отсутствие быстрого результата нельзя автоматически связывать с недостаточными усилиями родителей. Число посещённых собраний и объём домашних отчётов также не характеризуют качество партнёрства.</a:t>
            </a:r>
          </a:p>
          <a:p>
            <a:endParaRPr lang="ru-RU" altLang="ru-RU"/>
          </a:p>
          <a:p>
            <a:r>
              <a:rPr lang="ru-RU" altLang="ru-RU"/>
              <a:t>Минимальная рабочая запись может включать дату, предмет договорённости и следующий шаг. Например: «Обсудили подготовку к выступлению. Педагог организует пробу в малой группе. Семья сообщает о пожеланиях ребёнка. После пробы совместно уточняем формат участия». Это пример организации работы, а не описание конкретной семьи. Если договорённость не выполняется, сначала выясняют препятствия и корректируют решение.</a:t>
            </a:r>
          </a:p>
          <a:p>
            <a:endParaRPr lang="ru-RU" altLang="ru-RU"/>
          </a:p>
          <a:p>
            <a:r>
              <a:rPr lang="ru-RU" altLang="ru-RU"/>
              <a:t>Сотрудничество с родителями строится в последовательности понятных профессиональных действий: знакомство с запросом семьи, согласование цели, выбор выполнимой помощи и обсуждение наблюдаемого результата. Такая организация позволяет учитывать опыт родителей и сохранять педагогическую ответственность за обучение.</a:t>
            </a:r>
          </a:p>
          <a:p>
            <a:endParaRPr lang="ru-RU" altLang="ru-RU"/>
          </a:p>
          <a:p>
            <a:r>
              <a:rPr lang="ru-RU" altLang="ru-RU"/>
              <a:t>Для школы искусств результатом становится согласованная поддержка, при которой ребёнок может осваивать творчество и постепенно расширять самостоятельное участие. Родители понимают смысл педагогических решений и могут обсуждать их, а педагог получает сведения, необходимые для индивидуализации занятий. Уважение к семье проявляется в конкретности помощи, понятности общения и готовности пересматривать решения вместе. Спасибо за внимание!</a:t>
            </a:r>
          </a:p>
          <a:p>
            <a:endParaRPr lang="ru-RU" altLang="ru-RU"/>
          </a:p>
          <a:p>
            <a:r>
              <a:rPr lang="ru-RU" altLang="ru-RU"/>
              <a:t>Основа: доклад А. В. Вечесловой «Особенности работы с родителями детей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xmlns="" id="{4109E50C-6BD9-4732-9A18-6E5BB8592648}"/>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lang="ru-RU" altLang="ru-RU"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lang="ru-RU" altLang="ru-RU"/>
          </a:p>
        </p:txBody>
      </p:sp>
      <p:sp>
        <p:nvSpPr>
          <p:cNvPr id="2" name="Subtitle">
            <a:extLst>
              <a:ext uri="{FF2B5EF4-FFF2-40B4-BE49-F238E27FC236}">
                <a16:creationId xmlns:a16="http://schemas.microsoft.com/office/drawing/2014/main" xmlns="" id="{DE6DA08A-DDC8-475B-AE82-5BC27B532112}"/>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lang="ru-RU" altLang="ru-RU"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xmlns="" id="{199FBA0E-5B83-4E68-8F92-72BA833A31A0}"/>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lang="ru-RU" altLang="ru-RU"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xmlns="" id="{43E358A8-B53E-4769-B993-32862019475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lang="ru-RU" altLang="ru-RU"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lang="ru-RU" altLang="ru-RU"/>
          </a:p>
        </p:txBody>
      </p:sp>
      <p:sp>
        <p:nvSpPr>
          <p:cNvPr id="2" name="Body">
            <a:extLst>
              <a:ext uri="{FF2B5EF4-FFF2-40B4-BE49-F238E27FC236}">
                <a16:creationId xmlns:a16="http://schemas.microsoft.com/office/drawing/2014/main" xmlns="" id="{DC767928-686B-4664-BE36-6C256C2E876F}"/>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lang="ru-RU" altLang="ru-RU"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xmlns="" id="{B56D6BB9-014F-45F0-846C-5678531367F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lang="ru-RU" altLang="ru-RU"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lang="ru-RU" altLang="ru-RU"/>
          </a:p>
        </p:txBody>
      </p:sp>
      <p:sp>
        <p:nvSpPr>
          <p:cNvPr id="2" name="Left column">
            <a:extLst>
              <a:ext uri="{FF2B5EF4-FFF2-40B4-BE49-F238E27FC236}">
                <a16:creationId xmlns:a16="http://schemas.microsoft.com/office/drawing/2014/main" xmlns="" id="{DDEE42B5-7361-48F6-8A5E-F7010E14268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lang="ru-RU" altLang="ru-RU"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lang="ru-RU" altLang="ru-RU"/>
          </a:p>
        </p:txBody>
      </p:sp>
      <p:sp>
        <p:nvSpPr>
          <p:cNvPr id="3" name="Right column">
            <a:extLst>
              <a:ext uri="{FF2B5EF4-FFF2-40B4-BE49-F238E27FC236}">
                <a16:creationId xmlns:a16="http://schemas.microsoft.com/office/drawing/2014/main" xmlns="" id="{F28B36AE-88F1-479F-9E1E-6B3C0E0939BA}"/>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lang="ru-RU" altLang="ru-RU"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xmlns="" id="{63ADE00D-6599-437A-8218-42507B528B2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lang="ru-RU" altLang="ru-RU"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lang="ru-RU" altLang="ru-RU"/>
          </a:p>
        </p:txBody>
      </p:sp>
      <p:sp>
        <p:nvSpPr>
          <p:cNvPr id="2" name="Left column">
            <a:extLst>
              <a:ext uri="{FF2B5EF4-FFF2-40B4-BE49-F238E27FC236}">
                <a16:creationId xmlns:a16="http://schemas.microsoft.com/office/drawing/2014/main" xmlns="" id="{33D5A036-010B-441F-8A52-91EDC7A6438D}"/>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lang="ru-RU" altLang="ru-RU"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lang="ru-RU" altLang="ru-RU" sz="4400">
          <a:solidFill>
            <a:schemeClr val="tx1"/>
          </a:solidFill>
          <a:latin typeface="+mj-lt"/>
          <a:ea typeface="+mj-lt"/>
          <a:cs typeface="+mj-lt"/>
        </a:defRPr>
      </a:lvl1pPr>
    </p:titleStyle>
    <p:bodyStyle>
      <a:lvl1pPr marL="228600" indent="-228600" algn="l">
        <a:lnSpc>
          <a:spcPct val="90000"/>
        </a:lnSpc>
        <a:spcBef>
          <a:spcPts val="1000"/>
        </a:spcBef>
        <a:buChar char="•"/>
        <a:defRPr lang="ru-RU" altLang="ru-RU" sz="2800">
          <a:solidFill>
            <a:schemeClr val="tx1"/>
          </a:solidFill>
          <a:latin typeface="+mn-lt"/>
          <a:ea typeface="+mn-lt"/>
          <a:cs typeface="+mn-lt"/>
        </a:defRPr>
      </a:lvl1pPr>
      <a:lvl2pPr marL="685800" indent="-228600" algn="l">
        <a:lnSpc>
          <a:spcPct val="90000"/>
        </a:lnSpc>
        <a:spcBef>
          <a:spcPts val="500"/>
        </a:spcBef>
        <a:buChar char="•"/>
        <a:defRPr lang="ru-RU" altLang="ru-RU" sz="2400">
          <a:solidFill>
            <a:schemeClr val="tx1"/>
          </a:solidFill>
          <a:latin typeface="+mn-lt"/>
          <a:ea typeface="+mn-lt"/>
          <a:cs typeface="+mn-lt"/>
        </a:defRPr>
      </a:lvl2pPr>
      <a:lvl3pPr marL="1143000" indent="-228600" algn="l">
        <a:lnSpc>
          <a:spcPct val="90000"/>
        </a:lnSpc>
        <a:spcBef>
          <a:spcPts val="500"/>
        </a:spcBef>
        <a:buChar char="•"/>
        <a:defRPr lang="ru-RU" altLang="ru-RU" sz="2000">
          <a:solidFill>
            <a:schemeClr val="tx1"/>
          </a:solidFill>
          <a:latin typeface="+mn-lt"/>
          <a:ea typeface="+mn-lt"/>
          <a:cs typeface="+mn-lt"/>
        </a:defRPr>
      </a:lvl3pPr>
      <a:lvl4pPr marL="1600200" indent="-228600" algn="l">
        <a:lnSpc>
          <a:spcPct val="90000"/>
        </a:lnSpc>
        <a:spcBef>
          <a:spcPts val="500"/>
        </a:spcBef>
        <a:buChar char="•"/>
        <a:defRPr lang="ru-RU" altLang="ru-RU" sz="1800">
          <a:solidFill>
            <a:schemeClr val="tx1"/>
          </a:solidFill>
          <a:latin typeface="+mn-lt"/>
          <a:ea typeface="+mn-lt"/>
          <a:cs typeface="+mn-lt"/>
        </a:defRPr>
      </a:lvl4pPr>
      <a:lvl5pPr marL="2057400" indent="-228600" algn="l">
        <a:lnSpc>
          <a:spcPct val="90000"/>
        </a:lnSpc>
        <a:spcBef>
          <a:spcPts val="500"/>
        </a:spcBef>
        <a:buChar char="•"/>
        <a:defRPr lang="ru-RU" altLang="ru-RU" sz="1800">
          <a:solidFill>
            <a:schemeClr val="tx1"/>
          </a:solidFill>
          <a:latin typeface="+mn-lt"/>
          <a:ea typeface="+mn-lt"/>
          <a:cs typeface="+mn-lt"/>
        </a:defRPr>
      </a:lvl5pPr>
      <a:lvl6pPr marL="2514600" indent="-228600" algn="l">
        <a:lnSpc>
          <a:spcPct val="90000"/>
        </a:lnSpc>
        <a:spcBef>
          <a:spcPts val="500"/>
        </a:spcBef>
        <a:buChar char="•"/>
        <a:defRPr lang="ru-RU" altLang="ru-RU" sz="1800">
          <a:solidFill>
            <a:schemeClr val="tx1"/>
          </a:solidFill>
          <a:latin typeface="+mn-lt"/>
          <a:ea typeface="+mn-lt"/>
          <a:cs typeface="+mn-lt"/>
        </a:defRPr>
      </a:lvl6pPr>
      <a:lvl7pPr marL="2971800" indent="-228600" algn="l">
        <a:lnSpc>
          <a:spcPct val="90000"/>
        </a:lnSpc>
        <a:spcBef>
          <a:spcPts val="500"/>
        </a:spcBef>
        <a:buChar char="•"/>
        <a:defRPr lang="ru-RU" altLang="ru-RU" sz="1800">
          <a:solidFill>
            <a:schemeClr val="tx1"/>
          </a:solidFill>
          <a:latin typeface="+mn-lt"/>
          <a:ea typeface="+mn-lt"/>
          <a:cs typeface="+mn-lt"/>
        </a:defRPr>
      </a:lvl7pPr>
      <a:lvl8pPr marL="3429000" indent="-228600" algn="l">
        <a:lnSpc>
          <a:spcPct val="90000"/>
        </a:lnSpc>
        <a:spcBef>
          <a:spcPts val="500"/>
        </a:spcBef>
        <a:buChar char="•"/>
        <a:defRPr lang="ru-RU" altLang="ru-RU" sz="1800">
          <a:solidFill>
            <a:schemeClr val="tx1"/>
          </a:solidFill>
          <a:latin typeface="+mn-lt"/>
          <a:ea typeface="+mn-lt"/>
          <a:cs typeface="+mn-lt"/>
        </a:defRPr>
      </a:lvl8pPr>
      <a:lvl9pPr marL="3886200" indent="-228600" algn="l">
        <a:lnSpc>
          <a:spcPct val="90000"/>
        </a:lnSpc>
        <a:spcBef>
          <a:spcPts val="500"/>
        </a:spcBef>
        <a:buChar char="•"/>
        <a:defRPr lang="ru-RU" altLang="ru-RU" sz="1800">
          <a:solidFill>
            <a:schemeClr val="tx1"/>
          </a:solidFill>
          <a:latin typeface="+mn-lt"/>
          <a:ea typeface="+mn-lt"/>
          <a:cs typeface="+mn-lt"/>
        </a:defRPr>
      </a:lvl9pPr>
    </p:bodyStyle>
    <p:otherStyle>
      <a:lvl1pPr marL="0" algn="l">
        <a:buNone/>
        <a:defRPr lang="ru-RU" altLang="ru-RU" sz="1800">
          <a:solidFill>
            <a:schemeClr val="tx1"/>
          </a:solidFill>
          <a:latin typeface="+mn-lt"/>
          <a:ea typeface="+mn-lt"/>
          <a:cs typeface="+mn-lt"/>
        </a:defRPr>
      </a:lvl1pPr>
      <a:lvl2pPr marL="457200" algn="l">
        <a:buNone/>
        <a:defRPr lang="ru-RU" altLang="ru-RU" sz="1800">
          <a:solidFill>
            <a:schemeClr val="tx1"/>
          </a:solidFill>
          <a:latin typeface="+mn-lt"/>
          <a:ea typeface="+mn-lt"/>
          <a:cs typeface="+mn-lt"/>
        </a:defRPr>
      </a:lvl2pPr>
      <a:lvl3pPr marL="914400" algn="l">
        <a:buNone/>
        <a:defRPr lang="ru-RU" altLang="ru-RU" sz="1800">
          <a:solidFill>
            <a:schemeClr val="tx1"/>
          </a:solidFill>
          <a:latin typeface="+mn-lt"/>
          <a:ea typeface="+mn-lt"/>
          <a:cs typeface="+mn-lt"/>
        </a:defRPr>
      </a:lvl3pPr>
      <a:lvl4pPr marL="1371600" algn="l">
        <a:buNone/>
        <a:defRPr lang="ru-RU" altLang="ru-RU" sz="1800">
          <a:solidFill>
            <a:schemeClr val="tx1"/>
          </a:solidFill>
          <a:latin typeface="+mn-lt"/>
          <a:ea typeface="+mn-lt"/>
          <a:cs typeface="+mn-lt"/>
        </a:defRPr>
      </a:lvl4pPr>
      <a:lvl5pPr marL="1828800" algn="l">
        <a:buNone/>
        <a:defRPr lang="ru-RU" altLang="ru-RU" sz="1800">
          <a:solidFill>
            <a:schemeClr val="tx1"/>
          </a:solidFill>
          <a:latin typeface="+mn-lt"/>
          <a:ea typeface="+mn-lt"/>
          <a:cs typeface="+mn-lt"/>
        </a:defRPr>
      </a:lvl5pPr>
      <a:lvl6pPr marL="2286000" algn="l">
        <a:buNone/>
        <a:defRPr lang="ru-RU" altLang="ru-RU" sz="1800">
          <a:solidFill>
            <a:schemeClr val="tx1"/>
          </a:solidFill>
          <a:latin typeface="+mn-lt"/>
          <a:ea typeface="+mn-lt"/>
          <a:cs typeface="+mn-lt"/>
        </a:defRPr>
      </a:lvl6pPr>
      <a:lvl7pPr marL="2743200" algn="l">
        <a:buNone/>
        <a:defRPr lang="ru-RU" altLang="ru-RU" sz="1800">
          <a:solidFill>
            <a:schemeClr val="tx1"/>
          </a:solidFill>
          <a:latin typeface="+mn-lt"/>
          <a:ea typeface="+mn-lt"/>
          <a:cs typeface="+mn-lt"/>
        </a:defRPr>
      </a:lvl7pPr>
      <a:lvl8pPr marL="3200400" algn="l">
        <a:buNone/>
        <a:defRPr lang="ru-RU" altLang="ru-RU" sz="1800">
          <a:solidFill>
            <a:schemeClr val="tx1"/>
          </a:solidFill>
          <a:latin typeface="+mn-lt"/>
          <a:ea typeface="+mn-lt"/>
          <a:cs typeface="+mn-lt"/>
        </a:defRPr>
      </a:lvl8pPr>
      <a:lvl9pPr marL="3657600" algn="l">
        <a:buNone/>
        <a:defRPr lang="ru-RU" altLang="ru-RU"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ED4D8FE4-A2AA-43AB-B3D5-11EB477CD567}"/>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1">
            <a:extLst>
              <a:ext uri="{FF2B5EF4-FFF2-40B4-BE49-F238E27FC236}">
                <a16:creationId xmlns:a16="http://schemas.microsoft.com/office/drawing/2014/main" xmlns="" id="{EB83E5B9-FC9B-436E-8129-331B9D16D60D}"/>
              </a:ext>
            </a:extLst>
          </p:cNvPr>
          <p:cNvSpPr>
            <a:spLocks noGrp="1"/>
          </p:cNvSpPr>
          <p:nvPr/>
        </p:nvSpPr>
        <p:spPr>
          <a:xfrm>
            <a:off x="1009650" y="1362075"/>
            <a:ext cx="9982200" cy="2295525"/>
          </a:xfrm>
          <a:prstGeom prst="rect">
            <a:avLst/>
          </a:prstGeom>
          <a:noFill/>
          <a:ln w="0">
            <a:noFill/>
            <a:prstDash val="solid"/>
          </a:ln>
        </p:spPr>
        <p:txBody>
          <a:bodyPr wrap="square" lIns="0" tIns="0" rIns="0" bIns="0" anchor="t">
            <a:noAutofit/>
          </a:bodyPr>
          <a:lstStyle>
            <a:defPPr algn="l">
              <a:defRPr lang="ru-RU" altLang="ru-RU" sz="4275" b="1">
                <a:solidFill>
                  <a:srgbClr val="264A43"/>
                </a:solidFill>
                <a:latin typeface="DejaVu Sans"/>
                <a:ea typeface="DejaVu Sans"/>
                <a:cs typeface="DejaVu Sans"/>
              </a:defRPr>
            </a:defPPr>
          </a:lstStyle>
          <a:p>
            <a:pPr algn="l">
              <a:defRPr lang="ru-RU" altLang="ru-RU" sz="4275" b="1">
                <a:solidFill>
                  <a:srgbClr val="264A43"/>
                </a:solidFill>
                <a:latin typeface="DejaVu Sans"/>
                <a:ea typeface="DejaVu Sans"/>
                <a:cs typeface="DejaVu Sans"/>
              </a:defRPr>
            </a:pPr>
            <a:r>
              <a:rPr lang="ru-RU" altLang="ru-RU" sz="4275" b="1">
                <a:solidFill>
                  <a:srgbClr val="264A43"/>
                </a:solidFill>
                <a:latin typeface="DejaVu Sans"/>
                <a:ea typeface="DejaVu Sans"/>
                <a:cs typeface="DejaVu Sans"/>
              </a:rPr>
              <a:t>Особенности работы</a:t>
            </a:r>
            <a:endParaRPr lang="ru-RU" altLang="ru-RU"/>
          </a:p>
          <a:p>
            <a:pPr algn="l">
              <a:defRPr lang="ru-RU" altLang="ru-RU" sz="4275" b="1">
                <a:solidFill>
                  <a:srgbClr val="264A43"/>
                </a:solidFill>
                <a:latin typeface="DejaVu Sans"/>
                <a:ea typeface="DejaVu Sans"/>
                <a:cs typeface="DejaVu Sans"/>
              </a:defRPr>
            </a:pPr>
            <a:r>
              <a:rPr lang="ru-RU" altLang="ru-RU" sz="4275" b="1">
                <a:solidFill>
                  <a:srgbClr val="264A43"/>
                </a:solidFill>
                <a:latin typeface="DejaVu Sans"/>
                <a:ea typeface="DejaVu Sans"/>
                <a:cs typeface="DejaVu Sans"/>
              </a:rPr>
              <a:t>с родителями</a:t>
            </a:r>
            <a:endParaRPr lang="ru-RU" altLang="ru-RU"/>
          </a:p>
          <a:p>
            <a:pPr algn="l">
              <a:defRPr lang="ru-RU" altLang="ru-RU" sz="4275" b="1">
                <a:solidFill>
                  <a:srgbClr val="264A43"/>
                </a:solidFill>
                <a:latin typeface="DejaVu Sans"/>
                <a:ea typeface="DejaVu Sans"/>
                <a:cs typeface="DejaVu Sans"/>
              </a:defRPr>
            </a:pPr>
            <a:r>
              <a:rPr lang="ru-RU" altLang="ru-RU" sz="4275" b="1">
                <a:solidFill>
                  <a:srgbClr val="264A43"/>
                </a:solidFill>
                <a:latin typeface="DejaVu Sans"/>
                <a:ea typeface="DejaVu Sans"/>
                <a:cs typeface="DejaVu Sans"/>
              </a:rPr>
              <a:t>детей с ОВЗ</a:t>
            </a:r>
            <a:endParaRPr lang="ru-RU" altLang="ru-RU"/>
          </a:p>
        </p:txBody>
      </p:sp>
      <p:sp>
        <p:nvSpPr>
          <p:cNvPr id="3" name="text-2">
            <a:extLst>
              <a:ext uri="{FF2B5EF4-FFF2-40B4-BE49-F238E27FC236}">
                <a16:creationId xmlns:a16="http://schemas.microsoft.com/office/drawing/2014/main" xmlns="" id="{E6A6A802-B591-479A-AB48-9378D74FE60E}"/>
              </a:ext>
            </a:extLst>
          </p:cNvPr>
          <p:cNvSpPr>
            <a:spLocks noGrp="1"/>
          </p:cNvSpPr>
          <p:nvPr/>
        </p:nvSpPr>
        <p:spPr>
          <a:xfrm>
            <a:off x="1028700" y="4219575"/>
            <a:ext cx="8858250" cy="457200"/>
          </a:xfrm>
          <a:prstGeom prst="rect">
            <a:avLst/>
          </a:prstGeom>
          <a:noFill/>
          <a:ln w="0">
            <a:noFill/>
            <a:prstDash val="solid"/>
          </a:ln>
        </p:spPr>
        <p:txBody>
          <a:bodyPr wrap="square" lIns="0" tIns="0" rIns="0" bIns="0" anchor="t">
            <a:noAutofit/>
          </a:bodyPr>
          <a:lstStyle>
            <a:defPPr algn="l">
              <a:defRPr lang="ru-RU" altLang="ru-RU" sz="2475" b="1">
                <a:solidFill>
                  <a:srgbClr val="527566"/>
                </a:solidFill>
                <a:latin typeface="DejaVu Sans"/>
                <a:ea typeface="DejaVu Sans"/>
                <a:cs typeface="DejaVu Sans"/>
              </a:defRPr>
            </a:defPPr>
          </a:lstStyle>
          <a:p>
            <a:pPr algn="l">
              <a:defRPr lang="ru-RU" altLang="ru-RU" sz="2475" b="1">
                <a:solidFill>
                  <a:srgbClr val="527566"/>
                </a:solidFill>
                <a:latin typeface="DejaVu Sans"/>
                <a:ea typeface="DejaVu Sans"/>
                <a:cs typeface="DejaVu Sans"/>
              </a:defRPr>
            </a:pPr>
            <a:r>
              <a:rPr lang="ru-RU" altLang="ru-RU" sz="2475" b="1">
                <a:solidFill>
                  <a:srgbClr val="527566"/>
                </a:solidFill>
                <a:latin typeface="DejaVu Sans"/>
                <a:ea typeface="DejaVu Sans"/>
                <a:cs typeface="DejaVu Sans"/>
              </a:rPr>
              <a:t>А. В. Вечеслова</a:t>
            </a:r>
            <a:endParaRPr lang="ru-RU" altLang="ru-RU"/>
          </a:p>
        </p:txBody>
      </p:sp>
      <p:sp>
        <p:nvSpPr>
          <p:cNvPr id="4" name="text-3">
            <a:extLst>
              <a:ext uri="{FF2B5EF4-FFF2-40B4-BE49-F238E27FC236}">
                <a16:creationId xmlns:a16="http://schemas.microsoft.com/office/drawing/2014/main" xmlns="" id="{C8D7C1C1-524E-412D-ADD8-A9EF2F5C2DF8}"/>
              </a:ext>
            </a:extLst>
          </p:cNvPr>
          <p:cNvSpPr>
            <a:spLocks noGrp="1"/>
          </p:cNvSpPr>
          <p:nvPr/>
        </p:nvSpPr>
        <p:spPr>
          <a:xfrm>
            <a:off x="1028700" y="4857750"/>
            <a:ext cx="9906000" cy="533400"/>
          </a:xfrm>
          <a:prstGeom prst="rect">
            <a:avLst/>
          </a:prstGeom>
          <a:noFill/>
          <a:ln w="0">
            <a:noFill/>
            <a:prstDash val="solid"/>
          </a:ln>
        </p:spPr>
        <p:txBody>
          <a:bodyPr wrap="square" lIns="0" tIns="0" rIns="0" bIns="0" anchor="t">
            <a:noAutofit/>
          </a:bodyPr>
          <a:lstStyle>
            <a:defPPr algn="l">
              <a:defRPr lang="ru-RU" altLang="ru-RU" sz="2025" b="0">
                <a:solidFill>
                  <a:srgbClr val="264A43"/>
                </a:solidFill>
                <a:latin typeface="DejaVu Sans"/>
                <a:ea typeface="DejaVu Sans"/>
                <a:cs typeface="DejaVu Sans"/>
              </a:defRPr>
            </a:defPPr>
          </a:lstStyle>
          <a:p>
            <a:pPr algn="l">
              <a:defRPr lang="ru-RU" altLang="ru-RU" sz="2025" b="0">
                <a:solidFill>
                  <a:srgbClr val="264A43"/>
                </a:solidFill>
                <a:latin typeface="DejaVu Sans"/>
                <a:ea typeface="DejaVu Sans"/>
                <a:cs typeface="DejaVu Sans"/>
              </a:defRPr>
            </a:pPr>
            <a:r>
              <a:rPr lang="ru-RU" altLang="ru-RU" sz="2025" b="0" dirty="0" smtClean="0">
                <a:solidFill>
                  <a:srgbClr val="264A43"/>
                </a:solidFill>
                <a:latin typeface="DejaVu Sans"/>
                <a:ea typeface="DejaVu Sans"/>
                <a:cs typeface="DejaVu Sans"/>
              </a:rPr>
              <a:t>Детский центр искусств </a:t>
            </a:r>
            <a:r>
              <a:rPr lang="ru-RU" altLang="ru-RU" sz="2025" b="0" dirty="0">
                <a:solidFill>
                  <a:srgbClr val="264A43"/>
                </a:solidFill>
                <a:latin typeface="DejaVu Sans"/>
                <a:ea typeface="DejaVu Sans"/>
                <a:cs typeface="DejaVu Sans"/>
              </a:rPr>
              <a:t>«Гармония» </a:t>
            </a:r>
            <a:r>
              <a:rPr lang="ru-RU" altLang="ru-RU" sz="2025" b="0" dirty="0" smtClean="0">
                <a:solidFill>
                  <a:srgbClr val="264A43"/>
                </a:solidFill>
                <a:latin typeface="DejaVu Sans"/>
                <a:ea typeface="DejaVu Sans"/>
                <a:cs typeface="DejaVu Sans"/>
              </a:rPr>
              <a:t> </a:t>
            </a:r>
            <a:r>
              <a:rPr lang="ru-RU" altLang="ru-RU" sz="2025" b="0" dirty="0">
                <a:solidFill>
                  <a:srgbClr val="264A43"/>
                </a:solidFill>
                <a:latin typeface="DejaVu Sans"/>
                <a:ea typeface="DejaVu Sans"/>
                <a:cs typeface="DejaVu Sans"/>
              </a:rPr>
              <a:t>г. </a:t>
            </a:r>
            <a:r>
              <a:rPr lang="ru-RU" altLang="ru-RU" sz="2025" b="0" dirty="0" err="1">
                <a:solidFill>
                  <a:srgbClr val="264A43"/>
                </a:solidFill>
                <a:latin typeface="DejaVu Sans"/>
                <a:ea typeface="DejaVu Sans"/>
                <a:cs typeface="DejaVu Sans"/>
              </a:rPr>
              <a:t>Пересвет</a:t>
            </a:r>
            <a:endParaRPr lang="ru-RU" altLang="ru-RU" dirty="0"/>
          </a:p>
        </p:txBody>
      </p:sp>
      <p:sp>
        <p:nvSpPr>
          <p:cNvPr id="5" name="text-4">
            <a:extLst>
              <a:ext uri="{FF2B5EF4-FFF2-40B4-BE49-F238E27FC236}">
                <a16:creationId xmlns:a16="http://schemas.microsoft.com/office/drawing/2014/main" xmlns="" id="{21036187-9B15-4B9C-A73B-F619B192D210}"/>
              </a:ext>
            </a:extLst>
          </p:cNvPr>
          <p:cNvSpPr>
            <a:spLocks noGrp="1"/>
          </p:cNvSpPr>
          <p:nvPr/>
        </p:nvSpPr>
        <p:spPr>
          <a:xfrm>
            <a:off x="1028700" y="5810250"/>
            <a:ext cx="9810750" cy="638175"/>
          </a:xfrm>
          <a:prstGeom prst="rect">
            <a:avLst/>
          </a:prstGeom>
          <a:noFill/>
          <a:ln w="0">
            <a:noFill/>
            <a:prstDash val="solid"/>
          </a:ln>
        </p:spPr>
        <p:txBody>
          <a:bodyPr wrap="square" lIns="0" tIns="0" rIns="0" bIns="0" anchor="t">
            <a:noAutofit/>
          </a:bodyPr>
          <a:lstStyle>
            <a:defPPr algn="l">
              <a:defRPr lang="ru-RU" altLang="ru-RU" sz="1650" b="0">
                <a:solidFill>
                  <a:srgbClr val="4B5F53"/>
                </a:solidFill>
                <a:latin typeface="DejaVu Sans"/>
                <a:ea typeface="DejaVu Sans"/>
                <a:cs typeface="DejaVu Sans"/>
              </a:defRPr>
            </a:defPPr>
          </a:lstStyle>
          <a:p>
            <a:pPr algn="l">
              <a:defRPr lang="ru-RU" altLang="ru-RU" sz="1650" b="0">
                <a:solidFill>
                  <a:srgbClr val="4B5F53"/>
                </a:solidFill>
                <a:latin typeface="DejaVu Sans"/>
                <a:ea typeface="DejaVu Sans"/>
                <a:cs typeface="DejaVu Sans"/>
              </a:defRPr>
            </a:pPr>
            <a:r>
              <a:rPr lang="ru-RU" altLang="ru-RU" sz="1650" b="0">
                <a:solidFill>
                  <a:srgbClr val="4B5F53"/>
                </a:solidFill>
                <a:latin typeface="DejaVu Sans"/>
                <a:ea typeface="DejaVu Sans"/>
                <a:cs typeface="DejaVu Sans"/>
              </a:rPr>
              <a:t>Семинар «Формирование готовности</a:t>
            </a:r>
            <a:endParaRPr lang="ru-RU" altLang="ru-RU"/>
          </a:p>
          <a:p>
            <a:pPr algn="l">
              <a:defRPr lang="ru-RU" altLang="ru-RU" sz="1650" b="0">
                <a:solidFill>
                  <a:srgbClr val="4B5F53"/>
                </a:solidFill>
                <a:latin typeface="DejaVu Sans"/>
                <a:ea typeface="DejaVu Sans"/>
                <a:cs typeface="DejaVu Sans"/>
              </a:defRPr>
            </a:pPr>
            <a:r>
              <a:rPr lang="ru-RU" altLang="ru-RU" sz="1650" b="0">
                <a:solidFill>
                  <a:srgbClr val="4B5F53"/>
                </a:solidFill>
                <a:latin typeface="DejaVu Sans"/>
                <a:ea typeface="DejaVu Sans"/>
                <a:cs typeface="DejaVu Sans"/>
              </a:rPr>
              <a:t>педагогов к работе с детьми с ОВЗ»</a:t>
            </a:r>
            <a:endParaRPr lang="ru-RU" altLang="ru-RU"/>
          </a:p>
        </p:txBody>
      </p:sp>
    </p:spTree>
    <p:extLst>
      <p:ext uri="{BB962C8B-B14F-4D97-AF65-F5344CB8AC3E}">
        <p14:creationId xmlns:p14="http://schemas.microsoft.com/office/powerpoint/2010/main" xmlns="" val="1420296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15" name="Рисунок 14">
            <a:extLst>
              <a:ext uri="{FF2B5EF4-FFF2-40B4-BE49-F238E27FC236}">
                <a16:creationId xmlns:a16="http://schemas.microsoft.com/office/drawing/2014/main" xmlns="" id="{7CA79679-9D41-4ED7-8FDE-9883E5FC9124}"/>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5">
            <a:extLst>
              <a:ext uri="{FF2B5EF4-FFF2-40B4-BE49-F238E27FC236}">
                <a16:creationId xmlns:a16="http://schemas.microsoft.com/office/drawing/2014/main" xmlns="" id="{D5B209FD-38A9-4B45-810D-4FBA622E54AD}"/>
              </a:ext>
            </a:extLst>
          </p:cNvPr>
          <p:cNvSpPr>
            <a:spLocks noGrp="1"/>
          </p:cNvSpPr>
          <p:nvPr/>
        </p:nvSpPr>
        <p:spPr>
          <a:xfrm>
            <a:off x="914400" y="628650"/>
            <a:ext cx="10382250" cy="1066800"/>
          </a:xfrm>
          <a:prstGeom prst="rect">
            <a:avLst/>
          </a:prstGeom>
          <a:noFill/>
          <a:ln w="0">
            <a:noFill/>
            <a:prstDash val="solid"/>
          </a:ln>
        </p:spPr>
        <p:txBody>
          <a:bodyPr wrap="square" lIns="0" tIns="0" rIns="0" bIns="0" anchor="t">
            <a:noAutofit/>
          </a:bodyPr>
          <a:lstStyle>
            <a:defPPr algn="l">
              <a:defRPr lang="ru-RU" altLang="ru-RU" sz="3225" b="1">
                <a:solidFill>
                  <a:srgbClr val="264A43"/>
                </a:solidFill>
                <a:latin typeface="DejaVu Sans"/>
                <a:ea typeface="DejaVu Sans"/>
                <a:cs typeface="DejaVu Sans"/>
              </a:defRPr>
            </a:defPPr>
          </a:lstStyle>
          <a:p>
            <a:pPr algn="l">
              <a:defRPr lang="ru-RU" altLang="ru-RU" sz="3225" b="1">
                <a:solidFill>
                  <a:srgbClr val="264A43"/>
                </a:solidFill>
                <a:latin typeface="DejaVu Sans"/>
                <a:ea typeface="DejaVu Sans"/>
                <a:cs typeface="DejaVu Sans"/>
              </a:defRPr>
            </a:pPr>
            <a:r>
              <a:rPr lang="ru-RU" altLang="ru-RU" sz="3225" b="1">
                <a:solidFill>
                  <a:srgbClr val="264A43"/>
                </a:solidFill>
                <a:latin typeface="DejaVu Sans"/>
                <a:ea typeface="DejaVu Sans"/>
                <a:cs typeface="DejaVu Sans"/>
              </a:rPr>
              <a:t>Партнёрство семьи и педагога</a:t>
            </a:r>
            <a:endParaRPr lang="ru-RU" altLang="ru-RU"/>
          </a:p>
        </p:txBody>
      </p:sp>
      <p:sp>
        <p:nvSpPr>
          <p:cNvPr id="3" name="text-6">
            <a:extLst>
              <a:ext uri="{FF2B5EF4-FFF2-40B4-BE49-F238E27FC236}">
                <a16:creationId xmlns:a16="http://schemas.microsoft.com/office/drawing/2014/main" xmlns="" id="{4B84FEDA-013D-442E-96A9-61B602585D5C}"/>
              </a:ext>
            </a:extLst>
          </p:cNvPr>
          <p:cNvSpPr>
            <a:spLocks noGrp="1"/>
          </p:cNvSpPr>
          <p:nvPr/>
        </p:nvSpPr>
        <p:spPr>
          <a:xfrm>
            <a:off x="10401300" y="6324600"/>
            <a:ext cx="895350" cy="247650"/>
          </a:xfrm>
          <a:prstGeom prst="rect">
            <a:avLst/>
          </a:prstGeom>
          <a:noFill/>
          <a:ln w="0">
            <a:noFill/>
            <a:prstDash val="solid"/>
          </a:ln>
        </p:spPr>
        <p:txBody>
          <a:bodyPr wrap="square" lIns="0" tIns="0" rIns="0" bIns="0" anchor="t">
            <a:noAutofit/>
          </a:bodyPr>
          <a:lstStyle>
            <a:defPPr algn="r">
              <a:defRPr lang="ru-RU" altLang="ru-RU" sz="1200" b="0">
                <a:solidFill>
                  <a:srgbClr val="4B5F53"/>
                </a:solidFill>
                <a:latin typeface="DejaVu Sans"/>
                <a:ea typeface="DejaVu Sans"/>
                <a:cs typeface="DejaVu Sans"/>
              </a:defRPr>
            </a:defPPr>
          </a:lstStyle>
          <a:p>
            <a:pPr algn="r">
              <a:defRPr lang="ru-RU" altLang="ru-RU" sz="1200" b="0">
                <a:solidFill>
                  <a:srgbClr val="4B5F53"/>
                </a:solidFill>
                <a:latin typeface="DejaVu Sans"/>
                <a:ea typeface="DejaVu Sans"/>
                <a:cs typeface="DejaVu Sans"/>
              </a:defRPr>
            </a:pPr>
            <a:r>
              <a:rPr lang="ru-RU" altLang="ru-RU" sz="1200" b="0">
                <a:solidFill>
                  <a:srgbClr val="4B5F53"/>
                </a:solidFill>
                <a:latin typeface="DejaVu Sans"/>
                <a:ea typeface="DejaVu Sans"/>
                <a:cs typeface="DejaVu Sans"/>
              </a:rPr>
              <a:t>02 / 7</a:t>
            </a:r>
            <a:endParaRPr lang="ru-RU" altLang="ru-RU"/>
          </a:p>
        </p:txBody>
      </p:sp>
      <p:sp>
        <p:nvSpPr>
          <p:cNvPr id="4" name="text-7">
            <a:extLst>
              <a:ext uri="{FF2B5EF4-FFF2-40B4-BE49-F238E27FC236}">
                <a16:creationId xmlns:a16="http://schemas.microsoft.com/office/drawing/2014/main" xmlns="" id="{41821472-3D10-45A6-94BD-9D5CF398BB85}"/>
              </a:ext>
            </a:extLst>
          </p:cNvPr>
          <p:cNvSpPr>
            <a:spLocks noGrp="1"/>
          </p:cNvSpPr>
          <p:nvPr/>
        </p:nvSpPr>
        <p:spPr>
          <a:xfrm>
            <a:off x="914400" y="2047875"/>
            <a:ext cx="3162300" cy="466725"/>
          </a:xfrm>
          <a:prstGeom prst="rect">
            <a:avLst/>
          </a:prstGeom>
          <a:noFill/>
          <a:ln w="0">
            <a:noFill/>
            <a:prstDash val="solid"/>
          </a:ln>
        </p:spPr>
        <p:txBody>
          <a:bodyPr wrap="square" lIns="0" tIns="0" rIns="0" bIns="0" anchor="t">
            <a:noAutofit/>
          </a:bodyPr>
          <a:lstStyle>
            <a:defPPr algn="ctr">
              <a:defRPr lang="ru-RU" altLang="ru-RU" sz="2475" b="1">
                <a:solidFill>
                  <a:srgbClr val="527566"/>
                </a:solidFill>
                <a:latin typeface="DejaVu Sans"/>
                <a:ea typeface="DejaVu Sans"/>
                <a:cs typeface="DejaVu Sans"/>
              </a:defRPr>
            </a:defPPr>
          </a:lstStyle>
          <a:p>
            <a:pPr algn="ctr">
              <a:defRPr lang="ru-RU" altLang="ru-RU" sz="2475" b="1">
                <a:solidFill>
                  <a:srgbClr val="527566"/>
                </a:solidFill>
                <a:latin typeface="DejaVu Sans"/>
                <a:ea typeface="DejaVu Sans"/>
                <a:cs typeface="DejaVu Sans"/>
              </a:defRPr>
            </a:pPr>
            <a:r>
              <a:rPr lang="ru-RU" altLang="ru-RU" sz="2475" b="1">
                <a:solidFill>
                  <a:srgbClr val="527566"/>
                </a:solidFill>
                <a:latin typeface="DejaVu Sans"/>
                <a:ea typeface="DejaVu Sans"/>
                <a:cs typeface="DejaVu Sans"/>
              </a:rPr>
              <a:t>Ребёнок</a:t>
            </a:r>
            <a:endParaRPr lang="ru-RU" altLang="ru-RU"/>
          </a:p>
        </p:txBody>
      </p:sp>
      <p:sp>
        <p:nvSpPr>
          <p:cNvPr id="5" name="text-8">
            <a:extLst>
              <a:ext uri="{FF2B5EF4-FFF2-40B4-BE49-F238E27FC236}">
                <a16:creationId xmlns:a16="http://schemas.microsoft.com/office/drawing/2014/main" xmlns="" id="{74F0F3EC-B8CC-41F8-8492-D67490671FA0}"/>
              </a:ext>
            </a:extLst>
          </p:cNvPr>
          <p:cNvSpPr>
            <a:spLocks noGrp="1"/>
          </p:cNvSpPr>
          <p:nvPr/>
        </p:nvSpPr>
        <p:spPr>
          <a:xfrm>
            <a:off x="914400" y="2676525"/>
            <a:ext cx="3162300" cy="790575"/>
          </a:xfrm>
          <a:prstGeom prst="rect">
            <a:avLst/>
          </a:prstGeom>
          <a:noFill/>
          <a:ln w="0">
            <a:noFill/>
            <a:prstDash val="solid"/>
          </a:ln>
        </p:spPr>
        <p:txBody>
          <a:bodyPr wrap="square" lIns="0" tIns="0" rIns="0" bIns="0" anchor="t">
            <a:noAutofit/>
          </a:bodyPr>
          <a:lstStyle>
            <a:defPPr algn="ctr">
              <a:defRPr lang="ru-RU" altLang="ru-RU" sz="2100" b="0">
                <a:solidFill>
                  <a:srgbClr val="264A43"/>
                </a:solidFill>
                <a:latin typeface="DejaVu Sans"/>
                <a:ea typeface="DejaVu Sans"/>
                <a:cs typeface="DejaVu Sans"/>
              </a:defRPr>
            </a:defPPr>
          </a:lstStyle>
          <a:p>
            <a:pPr algn="ctr">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Интересы</a:t>
            </a:r>
            <a:endParaRPr lang="ru-RU" altLang="ru-RU"/>
          </a:p>
          <a:p>
            <a:pPr algn="ctr">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и предпочтения</a:t>
            </a:r>
            <a:endParaRPr lang="ru-RU" altLang="ru-RU"/>
          </a:p>
        </p:txBody>
      </p:sp>
      <p:sp>
        <p:nvSpPr>
          <p:cNvPr id="6" name="text-9">
            <a:extLst>
              <a:ext uri="{FF2B5EF4-FFF2-40B4-BE49-F238E27FC236}">
                <a16:creationId xmlns:a16="http://schemas.microsoft.com/office/drawing/2014/main" xmlns="" id="{9717CD34-80C7-4A3A-A306-6F3871AD482D}"/>
              </a:ext>
            </a:extLst>
          </p:cNvPr>
          <p:cNvSpPr>
            <a:spLocks noGrp="1"/>
          </p:cNvSpPr>
          <p:nvPr/>
        </p:nvSpPr>
        <p:spPr>
          <a:xfrm>
            <a:off x="4514850" y="2047875"/>
            <a:ext cx="3162300" cy="466725"/>
          </a:xfrm>
          <a:prstGeom prst="rect">
            <a:avLst/>
          </a:prstGeom>
          <a:noFill/>
          <a:ln w="0">
            <a:noFill/>
            <a:prstDash val="solid"/>
          </a:ln>
        </p:spPr>
        <p:txBody>
          <a:bodyPr wrap="square" lIns="0" tIns="0" rIns="0" bIns="0" anchor="t">
            <a:noAutofit/>
          </a:bodyPr>
          <a:lstStyle>
            <a:defPPr algn="ctr">
              <a:defRPr lang="ru-RU" altLang="ru-RU" sz="2475" b="1">
                <a:solidFill>
                  <a:srgbClr val="527566"/>
                </a:solidFill>
                <a:latin typeface="DejaVu Sans"/>
                <a:ea typeface="DejaVu Sans"/>
                <a:cs typeface="DejaVu Sans"/>
              </a:defRPr>
            </a:defPPr>
          </a:lstStyle>
          <a:p>
            <a:pPr algn="ctr">
              <a:defRPr lang="ru-RU" altLang="ru-RU" sz="2475" b="1">
                <a:solidFill>
                  <a:srgbClr val="527566"/>
                </a:solidFill>
                <a:latin typeface="DejaVu Sans"/>
                <a:ea typeface="DejaVu Sans"/>
                <a:cs typeface="DejaVu Sans"/>
              </a:defRPr>
            </a:pPr>
            <a:r>
              <a:rPr lang="ru-RU" altLang="ru-RU" sz="2475" b="1">
                <a:solidFill>
                  <a:srgbClr val="527566"/>
                </a:solidFill>
                <a:latin typeface="DejaVu Sans"/>
                <a:ea typeface="DejaVu Sans"/>
                <a:cs typeface="DejaVu Sans"/>
              </a:rPr>
              <a:t>Родители</a:t>
            </a:r>
            <a:endParaRPr lang="ru-RU" altLang="ru-RU"/>
          </a:p>
        </p:txBody>
      </p:sp>
      <p:sp>
        <p:nvSpPr>
          <p:cNvPr id="7" name="text-10">
            <a:extLst>
              <a:ext uri="{FF2B5EF4-FFF2-40B4-BE49-F238E27FC236}">
                <a16:creationId xmlns:a16="http://schemas.microsoft.com/office/drawing/2014/main" xmlns="" id="{B82AFDD7-440A-4D0F-9811-74F97890D862}"/>
              </a:ext>
            </a:extLst>
          </p:cNvPr>
          <p:cNvSpPr>
            <a:spLocks noGrp="1"/>
          </p:cNvSpPr>
          <p:nvPr/>
        </p:nvSpPr>
        <p:spPr>
          <a:xfrm>
            <a:off x="4514850" y="2676525"/>
            <a:ext cx="3162300" cy="790575"/>
          </a:xfrm>
          <a:prstGeom prst="rect">
            <a:avLst/>
          </a:prstGeom>
          <a:noFill/>
          <a:ln w="0">
            <a:noFill/>
            <a:prstDash val="solid"/>
          </a:ln>
        </p:spPr>
        <p:txBody>
          <a:bodyPr wrap="square" lIns="0" tIns="0" rIns="0" bIns="0" anchor="t">
            <a:noAutofit/>
          </a:bodyPr>
          <a:lstStyle>
            <a:defPPr algn="ctr">
              <a:defRPr lang="ru-RU" altLang="ru-RU" sz="2100" b="0">
                <a:solidFill>
                  <a:srgbClr val="264A43"/>
                </a:solidFill>
                <a:latin typeface="DejaVu Sans"/>
                <a:ea typeface="DejaVu Sans"/>
                <a:cs typeface="DejaVu Sans"/>
              </a:defRPr>
            </a:defPPr>
          </a:lstStyle>
          <a:p>
            <a:pPr algn="ctr">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Повседневный</a:t>
            </a:r>
            <a:endParaRPr lang="ru-RU" altLang="ru-RU"/>
          </a:p>
          <a:p>
            <a:pPr algn="ctr">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опыт</a:t>
            </a:r>
            <a:endParaRPr lang="ru-RU" altLang="ru-RU"/>
          </a:p>
        </p:txBody>
      </p:sp>
      <p:sp>
        <p:nvSpPr>
          <p:cNvPr id="8" name="text-11">
            <a:extLst>
              <a:ext uri="{FF2B5EF4-FFF2-40B4-BE49-F238E27FC236}">
                <a16:creationId xmlns:a16="http://schemas.microsoft.com/office/drawing/2014/main" xmlns="" id="{BB1BC84B-5590-4342-AF50-29459D742973}"/>
              </a:ext>
            </a:extLst>
          </p:cNvPr>
          <p:cNvSpPr>
            <a:spLocks noGrp="1"/>
          </p:cNvSpPr>
          <p:nvPr/>
        </p:nvSpPr>
        <p:spPr>
          <a:xfrm>
            <a:off x="8115300" y="2047875"/>
            <a:ext cx="3162300" cy="466725"/>
          </a:xfrm>
          <a:prstGeom prst="rect">
            <a:avLst/>
          </a:prstGeom>
          <a:noFill/>
          <a:ln w="0">
            <a:noFill/>
            <a:prstDash val="solid"/>
          </a:ln>
        </p:spPr>
        <p:txBody>
          <a:bodyPr wrap="square" lIns="0" tIns="0" rIns="0" bIns="0" anchor="t">
            <a:noAutofit/>
          </a:bodyPr>
          <a:lstStyle>
            <a:defPPr algn="ctr">
              <a:defRPr lang="ru-RU" altLang="ru-RU" sz="2475" b="1">
                <a:solidFill>
                  <a:srgbClr val="527566"/>
                </a:solidFill>
                <a:latin typeface="DejaVu Sans"/>
                <a:ea typeface="DejaVu Sans"/>
                <a:cs typeface="DejaVu Sans"/>
              </a:defRPr>
            </a:defPPr>
          </a:lstStyle>
          <a:p>
            <a:pPr algn="ctr">
              <a:defRPr lang="ru-RU" altLang="ru-RU" sz="2475" b="1">
                <a:solidFill>
                  <a:srgbClr val="527566"/>
                </a:solidFill>
                <a:latin typeface="DejaVu Sans"/>
                <a:ea typeface="DejaVu Sans"/>
                <a:cs typeface="DejaVu Sans"/>
              </a:defRPr>
            </a:pPr>
            <a:r>
              <a:rPr lang="ru-RU" altLang="ru-RU" sz="2475" b="1">
                <a:solidFill>
                  <a:srgbClr val="527566"/>
                </a:solidFill>
                <a:latin typeface="DejaVu Sans"/>
                <a:ea typeface="DejaVu Sans"/>
                <a:cs typeface="DejaVu Sans"/>
              </a:rPr>
              <a:t>Педагог</a:t>
            </a:r>
            <a:endParaRPr lang="ru-RU" altLang="ru-RU"/>
          </a:p>
        </p:txBody>
      </p:sp>
      <p:sp>
        <p:nvSpPr>
          <p:cNvPr id="9" name="text-12">
            <a:extLst>
              <a:ext uri="{FF2B5EF4-FFF2-40B4-BE49-F238E27FC236}">
                <a16:creationId xmlns:a16="http://schemas.microsoft.com/office/drawing/2014/main" xmlns="" id="{C4D769DC-75E7-4624-A165-1C6DBDC8A586}"/>
              </a:ext>
            </a:extLst>
          </p:cNvPr>
          <p:cNvSpPr>
            <a:spLocks noGrp="1"/>
          </p:cNvSpPr>
          <p:nvPr/>
        </p:nvSpPr>
        <p:spPr>
          <a:xfrm>
            <a:off x="8115300" y="2676525"/>
            <a:ext cx="3162300" cy="790575"/>
          </a:xfrm>
          <a:prstGeom prst="rect">
            <a:avLst/>
          </a:prstGeom>
          <a:noFill/>
          <a:ln w="0">
            <a:noFill/>
            <a:prstDash val="solid"/>
          </a:ln>
        </p:spPr>
        <p:txBody>
          <a:bodyPr wrap="square" lIns="0" tIns="0" rIns="0" bIns="0" anchor="t">
            <a:noAutofit/>
          </a:bodyPr>
          <a:lstStyle>
            <a:defPPr algn="ctr">
              <a:defRPr lang="ru-RU" altLang="ru-RU" sz="2100" b="0">
                <a:solidFill>
                  <a:srgbClr val="264A43"/>
                </a:solidFill>
                <a:latin typeface="DejaVu Sans"/>
                <a:ea typeface="DejaVu Sans"/>
                <a:cs typeface="DejaVu Sans"/>
              </a:defRPr>
            </a:defPPr>
          </a:lstStyle>
          <a:p>
            <a:pPr algn="ctr">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Цели и условия</a:t>
            </a:r>
            <a:endParaRPr lang="ru-RU" altLang="ru-RU"/>
          </a:p>
          <a:p>
            <a:pPr algn="ctr">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обучения</a:t>
            </a:r>
            <a:endParaRPr lang="ru-RU" altLang="ru-RU"/>
          </a:p>
        </p:txBody>
      </p:sp>
      <p:sp>
        <p:nvSpPr>
          <p:cNvPr id="10" name="text-13">
            <a:extLst>
              <a:ext uri="{FF2B5EF4-FFF2-40B4-BE49-F238E27FC236}">
                <a16:creationId xmlns:a16="http://schemas.microsoft.com/office/drawing/2014/main" xmlns="" id="{4EC88E0E-8F37-4FFB-81F1-A7E158510152}"/>
              </a:ext>
            </a:extLst>
          </p:cNvPr>
          <p:cNvSpPr>
            <a:spLocks noGrp="1"/>
          </p:cNvSpPr>
          <p:nvPr/>
        </p:nvSpPr>
        <p:spPr>
          <a:xfrm>
            <a:off x="2114550" y="4572000"/>
            <a:ext cx="7962900" cy="533400"/>
          </a:xfrm>
          <a:prstGeom prst="rect">
            <a:avLst/>
          </a:prstGeom>
          <a:noFill/>
          <a:ln w="0">
            <a:noFill/>
            <a:prstDash val="solid"/>
          </a:ln>
        </p:spPr>
        <p:txBody>
          <a:bodyPr wrap="square" lIns="0" tIns="0" rIns="0" bIns="0" anchor="t">
            <a:noAutofit/>
          </a:bodyPr>
          <a:lstStyle>
            <a:defPPr algn="ctr">
              <a:defRPr lang="ru-RU" altLang="ru-RU" sz="2625" b="1">
                <a:solidFill>
                  <a:srgbClr val="264A43"/>
                </a:solidFill>
                <a:latin typeface="DejaVu Sans"/>
                <a:ea typeface="DejaVu Sans"/>
                <a:cs typeface="DejaVu Sans"/>
              </a:defRPr>
            </a:defPPr>
          </a:lstStyle>
          <a:p>
            <a:pPr algn="ctr">
              <a:defRPr lang="ru-RU" altLang="ru-RU" sz="2625" b="1">
                <a:solidFill>
                  <a:srgbClr val="264A43"/>
                </a:solidFill>
                <a:latin typeface="DejaVu Sans"/>
                <a:ea typeface="DejaVu Sans"/>
                <a:cs typeface="DejaVu Sans"/>
              </a:defRPr>
            </a:pPr>
            <a:r>
              <a:rPr lang="ru-RU" altLang="ru-RU" sz="2625" b="1">
                <a:solidFill>
                  <a:srgbClr val="264A43"/>
                </a:solidFill>
                <a:latin typeface="DejaVu Sans"/>
                <a:ea typeface="DejaVu Sans"/>
                <a:cs typeface="DejaVu Sans"/>
              </a:rPr>
              <a:t>Согласованные способы поддержки</a:t>
            </a:r>
            <a:endParaRPr lang="ru-RU" altLang="ru-RU"/>
          </a:p>
        </p:txBody>
      </p:sp>
      <p:cxnSp>
        <p:nvCxnSpPr>
          <p:cNvPr id="11" name="Прямая со стрелкой 10">
            <a:extLst>
              <a:ext uri="{FF2B5EF4-FFF2-40B4-BE49-F238E27FC236}">
                <a16:creationId xmlns:a16="http://schemas.microsoft.com/office/drawing/2014/main" xmlns="" id="{769F9169-73AE-4261-875D-23E3B21C841D}"/>
              </a:ext>
            </a:extLst>
          </p:cNvPr>
          <p:cNvCxnSpPr>
            <a:stCxn id="5" idx="2"/>
            <a:endCxn id="10" idx="0"/>
          </p:cNvCxnSpPr>
          <p:nvPr/>
        </p:nvCxnSpPr>
        <p:spPr>
          <a:xfrm>
            <a:off x="2495550" y="3467100"/>
            <a:ext cx="3600450" cy="1104900"/>
          </a:xfrm>
          <a:prstGeom prst="straightConnector1">
            <a:avLst/>
          </a:prstGeom>
          <a:ln w="19050">
            <a:solidFill>
              <a:srgbClr val="527566"/>
            </a:solidFill>
            <a:prstDash val="solid"/>
            <a:tailEnd type="triangle" w="sm" len="sm"/>
          </a:ln>
        </p:spPr>
      </p:cxnSp>
      <p:cxnSp>
        <p:nvCxnSpPr>
          <p:cNvPr id="12" name="Прямая со стрелкой 11">
            <a:extLst>
              <a:ext uri="{FF2B5EF4-FFF2-40B4-BE49-F238E27FC236}">
                <a16:creationId xmlns:a16="http://schemas.microsoft.com/office/drawing/2014/main" xmlns="" id="{C75841A0-623B-4C97-A7AA-D200E97DDEF7}"/>
              </a:ext>
            </a:extLst>
          </p:cNvPr>
          <p:cNvCxnSpPr>
            <a:stCxn id="7" idx="2"/>
            <a:endCxn id="10" idx="0"/>
          </p:cNvCxnSpPr>
          <p:nvPr/>
        </p:nvCxnSpPr>
        <p:spPr>
          <a:xfrm>
            <a:off x="6096000" y="3467100"/>
            <a:ext cx="0" cy="1104900"/>
          </a:xfrm>
          <a:prstGeom prst="straightConnector1">
            <a:avLst/>
          </a:prstGeom>
          <a:ln w="19050">
            <a:solidFill>
              <a:srgbClr val="527566"/>
            </a:solidFill>
            <a:prstDash val="solid"/>
            <a:tailEnd type="triangle" w="sm" len="sm"/>
          </a:ln>
        </p:spPr>
      </p:cxnSp>
      <p:cxnSp>
        <p:nvCxnSpPr>
          <p:cNvPr id="13" name="Прямая со стрелкой 12">
            <a:extLst>
              <a:ext uri="{FF2B5EF4-FFF2-40B4-BE49-F238E27FC236}">
                <a16:creationId xmlns:a16="http://schemas.microsoft.com/office/drawing/2014/main" xmlns="" id="{C921A13F-EE10-4CF1-86DF-7D76F98BA859}"/>
              </a:ext>
            </a:extLst>
          </p:cNvPr>
          <p:cNvCxnSpPr>
            <a:stCxn id="9" idx="2"/>
            <a:endCxn id="10" idx="0"/>
          </p:cNvCxnSpPr>
          <p:nvPr/>
        </p:nvCxnSpPr>
        <p:spPr>
          <a:xfrm flipH="1">
            <a:off x="6096000" y="3467100"/>
            <a:ext cx="3600450" cy="1104900"/>
          </a:xfrm>
          <a:prstGeom prst="straightConnector1">
            <a:avLst/>
          </a:prstGeom>
          <a:ln w="19050">
            <a:solidFill>
              <a:srgbClr val="527566"/>
            </a:solidFill>
            <a:prstDash val="solid"/>
            <a:tailEnd type="triangle" w="sm" len="sm"/>
          </a:ln>
        </p:spPr>
      </p:cxnSp>
      <p:sp>
        <p:nvSpPr>
          <p:cNvPr id="14" name="text-14">
            <a:extLst>
              <a:ext uri="{FF2B5EF4-FFF2-40B4-BE49-F238E27FC236}">
                <a16:creationId xmlns:a16="http://schemas.microsoft.com/office/drawing/2014/main" xmlns="" id="{8B99A54B-2156-4D35-906D-3946284A7865}"/>
              </a:ext>
            </a:extLst>
          </p:cNvPr>
          <p:cNvSpPr>
            <a:spLocks noGrp="1"/>
          </p:cNvSpPr>
          <p:nvPr/>
        </p:nvSpPr>
        <p:spPr>
          <a:xfrm>
            <a:off x="1581150" y="5619750"/>
            <a:ext cx="9124950" cy="666750"/>
          </a:xfrm>
          <a:prstGeom prst="rect">
            <a:avLst/>
          </a:prstGeom>
          <a:noFill/>
          <a:ln w="0">
            <a:noFill/>
            <a:prstDash val="solid"/>
          </a:ln>
        </p:spPr>
        <p:txBody>
          <a:bodyPr wrap="square" lIns="0" tIns="0" rIns="0" bIns="0" anchor="t">
            <a:noAutofit/>
          </a:bodyPr>
          <a:lstStyle>
            <a:defPPr algn="ctr">
              <a:defRPr lang="ru-RU" altLang="ru-RU" sz="1875" b="0">
                <a:solidFill>
                  <a:srgbClr val="4B5F53"/>
                </a:solidFill>
                <a:latin typeface="DejaVu Sans"/>
                <a:ea typeface="DejaVu Sans"/>
                <a:cs typeface="DejaVu Sans"/>
              </a:defRPr>
            </a:defPPr>
          </a:lstStyle>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Учитываем мнение ребёнка через доступный ему способ общения</a:t>
            </a:r>
            <a:endParaRPr lang="ru-RU" altLang="ru-RU"/>
          </a:p>
        </p:txBody>
      </p:sp>
    </p:spTree>
    <p:extLst>
      <p:ext uri="{BB962C8B-B14F-4D97-AF65-F5344CB8AC3E}">
        <p14:creationId xmlns:p14="http://schemas.microsoft.com/office/powerpoint/2010/main" xmlns="" val="174419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xmlns="" id="{EE47DC78-7E21-4A0B-AC09-16A431BAC066}"/>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15">
            <a:extLst>
              <a:ext uri="{FF2B5EF4-FFF2-40B4-BE49-F238E27FC236}">
                <a16:creationId xmlns:a16="http://schemas.microsoft.com/office/drawing/2014/main" xmlns="" id="{C8C7E46A-99C0-4D27-85B2-B8731BABCB5B}"/>
              </a:ext>
            </a:extLst>
          </p:cNvPr>
          <p:cNvSpPr>
            <a:spLocks noGrp="1"/>
          </p:cNvSpPr>
          <p:nvPr/>
        </p:nvSpPr>
        <p:spPr>
          <a:xfrm>
            <a:off x="914400" y="628650"/>
            <a:ext cx="10382250" cy="1066800"/>
          </a:xfrm>
          <a:prstGeom prst="rect">
            <a:avLst/>
          </a:prstGeom>
          <a:noFill/>
          <a:ln w="0">
            <a:noFill/>
            <a:prstDash val="solid"/>
          </a:ln>
        </p:spPr>
        <p:txBody>
          <a:bodyPr wrap="square" lIns="0" tIns="0" rIns="0" bIns="0" anchor="t">
            <a:noAutofit/>
          </a:bodyPr>
          <a:lstStyle>
            <a:defPPr algn="l">
              <a:defRPr lang="ru-RU" altLang="ru-RU" sz="3225" b="1">
                <a:solidFill>
                  <a:srgbClr val="264A43"/>
                </a:solidFill>
                <a:latin typeface="DejaVu Sans"/>
                <a:ea typeface="DejaVu Sans"/>
                <a:cs typeface="DejaVu Sans"/>
              </a:defRPr>
            </a:defPPr>
          </a:lstStyle>
          <a:p>
            <a:pPr algn="l">
              <a:defRPr lang="ru-RU" altLang="ru-RU" sz="3225" b="1">
                <a:solidFill>
                  <a:srgbClr val="264A43"/>
                </a:solidFill>
                <a:latin typeface="DejaVu Sans"/>
                <a:ea typeface="DejaVu Sans"/>
                <a:cs typeface="DejaVu Sans"/>
              </a:defRPr>
            </a:pPr>
            <a:r>
              <a:rPr lang="ru-RU" altLang="ru-RU" sz="3225" b="1">
                <a:solidFill>
                  <a:srgbClr val="264A43"/>
                </a:solidFill>
                <a:latin typeface="DejaVu Sans"/>
                <a:ea typeface="DejaVu Sans"/>
                <a:cs typeface="DejaVu Sans"/>
              </a:rPr>
              <a:t>Первая беседа и общая цель</a:t>
            </a:r>
            <a:endParaRPr lang="ru-RU" altLang="ru-RU"/>
          </a:p>
        </p:txBody>
      </p:sp>
      <p:sp>
        <p:nvSpPr>
          <p:cNvPr id="3" name="text-16">
            <a:extLst>
              <a:ext uri="{FF2B5EF4-FFF2-40B4-BE49-F238E27FC236}">
                <a16:creationId xmlns:a16="http://schemas.microsoft.com/office/drawing/2014/main" xmlns="" id="{162E2D8C-8361-465A-A659-B3EE21923A4B}"/>
              </a:ext>
            </a:extLst>
          </p:cNvPr>
          <p:cNvSpPr>
            <a:spLocks noGrp="1"/>
          </p:cNvSpPr>
          <p:nvPr/>
        </p:nvSpPr>
        <p:spPr>
          <a:xfrm>
            <a:off x="10401300" y="6324600"/>
            <a:ext cx="895350" cy="247650"/>
          </a:xfrm>
          <a:prstGeom prst="rect">
            <a:avLst/>
          </a:prstGeom>
          <a:noFill/>
          <a:ln w="0">
            <a:noFill/>
            <a:prstDash val="solid"/>
          </a:ln>
        </p:spPr>
        <p:txBody>
          <a:bodyPr wrap="square" lIns="0" tIns="0" rIns="0" bIns="0" anchor="t">
            <a:noAutofit/>
          </a:bodyPr>
          <a:lstStyle>
            <a:defPPr algn="r">
              <a:defRPr lang="ru-RU" altLang="ru-RU" sz="1200" b="0">
                <a:solidFill>
                  <a:srgbClr val="4B5F53"/>
                </a:solidFill>
                <a:latin typeface="DejaVu Sans"/>
                <a:ea typeface="DejaVu Sans"/>
                <a:cs typeface="DejaVu Sans"/>
              </a:defRPr>
            </a:defPPr>
          </a:lstStyle>
          <a:p>
            <a:pPr algn="r">
              <a:defRPr lang="ru-RU" altLang="ru-RU" sz="1200" b="0">
                <a:solidFill>
                  <a:srgbClr val="4B5F53"/>
                </a:solidFill>
                <a:latin typeface="DejaVu Sans"/>
                <a:ea typeface="DejaVu Sans"/>
                <a:cs typeface="DejaVu Sans"/>
              </a:defRPr>
            </a:pPr>
            <a:r>
              <a:rPr lang="ru-RU" altLang="ru-RU" sz="1200" b="0">
                <a:solidFill>
                  <a:srgbClr val="4B5F53"/>
                </a:solidFill>
                <a:latin typeface="DejaVu Sans"/>
                <a:ea typeface="DejaVu Sans"/>
                <a:cs typeface="DejaVu Sans"/>
              </a:rPr>
              <a:t>03 / 7</a:t>
            </a:r>
            <a:endParaRPr lang="ru-RU" altLang="ru-RU"/>
          </a:p>
        </p:txBody>
      </p:sp>
      <p:sp>
        <p:nvSpPr>
          <p:cNvPr id="4" name="text-17">
            <a:extLst>
              <a:ext uri="{FF2B5EF4-FFF2-40B4-BE49-F238E27FC236}">
                <a16:creationId xmlns:a16="http://schemas.microsoft.com/office/drawing/2014/main" xmlns="" id="{6F5BEE42-A4AB-4E62-BC05-BAD821445658}"/>
              </a:ext>
            </a:extLst>
          </p:cNvPr>
          <p:cNvSpPr>
            <a:spLocks noGrp="1"/>
          </p:cNvSpPr>
          <p:nvPr/>
        </p:nvSpPr>
        <p:spPr>
          <a:xfrm>
            <a:off x="914400" y="1962150"/>
            <a:ext cx="4762500" cy="828675"/>
          </a:xfrm>
          <a:prstGeom prst="rect">
            <a:avLst/>
          </a:prstGeom>
          <a:noFill/>
          <a:ln w="0">
            <a:noFill/>
            <a:prstDash val="solid"/>
          </a:ln>
        </p:spPr>
        <p:txBody>
          <a:bodyPr wrap="square" lIns="0" tIns="0" rIns="0" bIns="0" anchor="t">
            <a:noAutofit/>
          </a:bodyPr>
          <a:lstStyle>
            <a:defPPr algn="l">
              <a:defRPr lang="ru-RU" altLang="ru-RU" sz="2175" b="1">
                <a:solidFill>
                  <a:srgbClr val="527566"/>
                </a:solidFill>
                <a:latin typeface="DejaVu Sans"/>
                <a:ea typeface="DejaVu Sans"/>
                <a:cs typeface="DejaVu Sans"/>
              </a:defRPr>
            </a:defPPr>
          </a:lstStyle>
          <a:p>
            <a:pPr algn="l">
              <a:defRPr lang="ru-RU" altLang="ru-RU" sz="2175" b="1">
                <a:solidFill>
                  <a:srgbClr val="527566"/>
                </a:solidFill>
                <a:latin typeface="DejaVu Sans"/>
                <a:ea typeface="DejaVu Sans"/>
                <a:cs typeface="DejaVu Sans"/>
              </a:defRPr>
            </a:pPr>
            <a:r>
              <a:rPr lang="ru-RU" altLang="ru-RU" sz="2175" b="1">
                <a:solidFill>
                  <a:srgbClr val="527566"/>
                </a:solidFill>
                <a:latin typeface="DejaVu Sans"/>
                <a:ea typeface="DejaVu Sans"/>
                <a:cs typeface="DejaVu Sans"/>
              </a:rPr>
              <a:t>Что важно семье?</a:t>
            </a:r>
            <a:endParaRPr lang="ru-RU" altLang="ru-RU"/>
          </a:p>
        </p:txBody>
      </p:sp>
      <p:sp>
        <p:nvSpPr>
          <p:cNvPr id="5" name="text-18">
            <a:extLst>
              <a:ext uri="{FF2B5EF4-FFF2-40B4-BE49-F238E27FC236}">
                <a16:creationId xmlns:a16="http://schemas.microsoft.com/office/drawing/2014/main" xmlns="" id="{2C7A0C8C-F07F-4B51-B6E5-EB5DFD8C4D51}"/>
              </a:ext>
            </a:extLst>
          </p:cNvPr>
          <p:cNvSpPr>
            <a:spLocks noGrp="1"/>
          </p:cNvSpPr>
          <p:nvPr/>
        </p:nvSpPr>
        <p:spPr>
          <a:xfrm>
            <a:off x="6219825" y="1962150"/>
            <a:ext cx="5076825" cy="895350"/>
          </a:xfrm>
          <a:prstGeom prst="rect">
            <a:avLst/>
          </a:prstGeom>
          <a:noFill/>
          <a:ln w="0">
            <a:noFill/>
            <a:prstDash val="solid"/>
          </a:ln>
        </p:spPr>
        <p:txBody>
          <a:bodyPr wrap="square" lIns="0" tIns="0" rIns="0" bIns="0" anchor="t">
            <a:noAutofit/>
          </a:bodyPr>
          <a:lstStyle>
            <a:defPPr algn="l">
              <a:defRPr lang="ru-RU" altLang="ru-RU" sz="2175" b="0">
                <a:solidFill>
                  <a:srgbClr val="264A43"/>
                </a:solidFill>
                <a:latin typeface="DejaVu Sans"/>
                <a:ea typeface="DejaVu Sans"/>
                <a:cs typeface="DejaVu Sans"/>
              </a:defRPr>
            </a:defPPr>
          </a:lstStyle>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Ожидания от занятий</a:t>
            </a:r>
            <a:endParaRPr lang="ru-RU" altLang="ru-RU"/>
          </a:p>
        </p:txBody>
      </p:sp>
      <p:sp>
        <p:nvSpPr>
          <p:cNvPr id="6" name="rule-19">
            <a:extLst>
              <a:ext uri="{FF2B5EF4-FFF2-40B4-BE49-F238E27FC236}">
                <a16:creationId xmlns:a16="http://schemas.microsoft.com/office/drawing/2014/main" xmlns="" id="{D3D24F0C-E626-4518-8945-AE30871417C6}"/>
              </a:ext>
            </a:extLst>
          </p:cNvPr>
          <p:cNvSpPr>
            <a:spLocks noGrp="1"/>
          </p:cNvSpPr>
          <p:nvPr/>
        </p:nvSpPr>
        <p:spPr>
          <a:xfrm>
            <a:off x="914400" y="2924175"/>
            <a:ext cx="10382250" cy="0"/>
          </a:xfrm>
          <a:prstGeom prst="line">
            <a:avLst/>
          </a:prstGeom>
          <a:noFill/>
          <a:ln w="9525">
            <a:solidFill>
              <a:srgbClr val="CDD5C8"/>
            </a:solidFill>
            <a:prstDash val="solid"/>
          </a:ln>
        </p:spPr>
      </p:sp>
      <p:sp>
        <p:nvSpPr>
          <p:cNvPr id="7" name="text-20">
            <a:extLst>
              <a:ext uri="{FF2B5EF4-FFF2-40B4-BE49-F238E27FC236}">
                <a16:creationId xmlns:a16="http://schemas.microsoft.com/office/drawing/2014/main" xmlns="" id="{7A02DA74-CD79-4347-8E14-997EA484DD23}"/>
              </a:ext>
            </a:extLst>
          </p:cNvPr>
          <p:cNvSpPr>
            <a:spLocks noGrp="1"/>
          </p:cNvSpPr>
          <p:nvPr/>
        </p:nvSpPr>
        <p:spPr>
          <a:xfrm>
            <a:off x="914400" y="3162300"/>
            <a:ext cx="4762500" cy="828675"/>
          </a:xfrm>
          <a:prstGeom prst="rect">
            <a:avLst/>
          </a:prstGeom>
          <a:noFill/>
          <a:ln w="0">
            <a:noFill/>
            <a:prstDash val="solid"/>
          </a:ln>
        </p:spPr>
        <p:txBody>
          <a:bodyPr wrap="square" lIns="0" tIns="0" rIns="0" bIns="0" anchor="t">
            <a:noAutofit/>
          </a:bodyPr>
          <a:lstStyle>
            <a:defPPr algn="l">
              <a:defRPr lang="ru-RU" altLang="ru-RU" sz="2175" b="1">
                <a:solidFill>
                  <a:srgbClr val="527566"/>
                </a:solidFill>
                <a:latin typeface="DejaVu Sans"/>
                <a:ea typeface="DejaVu Sans"/>
                <a:cs typeface="DejaVu Sans"/>
              </a:defRPr>
            </a:defPPr>
          </a:lstStyle>
          <a:p>
            <a:pPr algn="l">
              <a:defRPr lang="ru-RU" altLang="ru-RU" sz="2175" b="1">
                <a:solidFill>
                  <a:srgbClr val="527566"/>
                </a:solidFill>
                <a:latin typeface="DejaVu Sans"/>
                <a:ea typeface="DejaVu Sans"/>
                <a:cs typeface="DejaVu Sans"/>
              </a:defRPr>
            </a:pPr>
            <a:r>
              <a:rPr lang="ru-RU" altLang="ru-RU" sz="2175" b="1">
                <a:solidFill>
                  <a:srgbClr val="527566"/>
                </a:solidFill>
                <a:latin typeface="DejaVu Sans"/>
                <a:ea typeface="DejaVu Sans"/>
                <a:cs typeface="DejaVu Sans"/>
              </a:rPr>
              <a:t>Что помогает ребёнку?</a:t>
            </a:r>
            <a:endParaRPr lang="ru-RU" altLang="ru-RU"/>
          </a:p>
        </p:txBody>
      </p:sp>
      <p:sp>
        <p:nvSpPr>
          <p:cNvPr id="8" name="text-21">
            <a:extLst>
              <a:ext uri="{FF2B5EF4-FFF2-40B4-BE49-F238E27FC236}">
                <a16:creationId xmlns:a16="http://schemas.microsoft.com/office/drawing/2014/main" xmlns="" id="{0D206916-D762-41E3-BB69-69F4658383D7}"/>
              </a:ext>
            </a:extLst>
          </p:cNvPr>
          <p:cNvSpPr>
            <a:spLocks noGrp="1"/>
          </p:cNvSpPr>
          <p:nvPr/>
        </p:nvSpPr>
        <p:spPr>
          <a:xfrm>
            <a:off x="6219825" y="3162300"/>
            <a:ext cx="5076825" cy="895350"/>
          </a:xfrm>
          <a:prstGeom prst="rect">
            <a:avLst/>
          </a:prstGeom>
          <a:noFill/>
          <a:ln w="0">
            <a:noFill/>
            <a:prstDash val="solid"/>
          </a:ln>
        </p:spPr>
        <p:txBody>
          <a:bodyPr wrap="square" lIns="0" tIns="0" rIns="0" bIns="0" anchor="t">
            <a:noAutofit/>
          </a:bodyPr>
          <a:lstStyle>
            <a:defPPr algn="l">
              <a:defRPr lang="ru-RU" altLang="ru-RU" sz="2175" b="0">
                <a:solidFill>
                  <a:srgbClr val="264A43"/>
                </a:solidFill>
                <a:latin typeface="DejaVu Sans"/>
                <a:ea typeface="DejaVu Sans"/>
                <a:cs typeface="DejaVu Sans"/>
              </a:defRPr>
            </a:defPPr>
          </a:lstStyle>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Понимание инструкции</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и обращение за помощью</a:t>
            </a:r>
            <a:endParaRPr lang="ru-RU" altLang="ru-RU"/>
          </a:p>
        </p:txBody>
      </p:sp>
      <p:sp>
        <p:nvSpPr>
          <p:cNvPr id="9" name="rule-22">
            <a:extLst>
              <a:ext uri="{FF2B5EF4-FFF2-40B4-BE49-F238E27FC236}">
                <a16:creationId xmlns:a16="http://schemas.microsoft.com/office/drawing/2014/main" xmlns="" id="{EECC0E90-35F9-463A-A6AE-756D051B104D}"/>
              </a:ext>
            </a:extLst>
          </p:cNvPr>
          <p:cNvSpPr>
            <a:spLocks noGrp="1"/>
          </p:cNvSpPr>
          <p:nvPr/>
        </p:nvSpPr>
        <p:spPr>
          <a:xfrm>
            <a:off x="914400" y="4124325"/>
            <a:ext cx="10382250" cy="0"/>
          </a:xfrm>
          <a:prstGeom prst="line">
            <a:avLst/>
          </a:prstGeom>
          <a:noFill/>
          <a:ln w="9525">
            <a:solidFill>
              <a:srgbClr val="CDD5C8"/>
            </a:solidFill>
            <a:prstDash val="solid"/>
          </a:ln>
        </p:spPr>
      </p:sp>
      <p:sp>
        <p:nvSpPr>
          <p:cNvPr id="10" name="text-23">
            <a:extLst>
              <a:ext uri="{FF2B5EF4-FFF2-40B4-BE49-F238E27FC236}">
                <a16:creationId xmlns:a16="http://schemas.microsoft.com/office/drawing/2014/main" xmlns="" id="{64904B05-0058-4F55-ACD5-336E91C2D687}"/>
              </a:ext>
            </a:extLst>
          </p:cNvPr>
          <p:cNvSpPr>
            <a:spLocks noGrp="1"/>
          </p:cNvSpPr>
          <p:nvPr/>
        </p:nvSpPr>
        <p:spPr>
          <a:xfrm>
            <a:off x="914400" y="4362450"/>
            <a:ext cx="4762500" cy="828675"/>
          </a:xfrm>
          <a:prstGeom prst="rect">
            <a:avLst/>
          </a:prstGeom>
          <a:noFill/>
          <a:ln w="0">
            <a:noFill/>
            <a:prstDash val="solid"/>
          </a:ln>
        </p:spPr>
        <p:txBody>
          <a:bodyPr wrap="square" lIns="0" tIns="0" rIns="0" bIns="0" anchor="t">
            <a:noAutofit/>
          </a:bodyPr>
          <a:lstStyle>
            <a:defPPr algn="l">
              <a:defRPr lang="ru-RU" altLang="ru-RU" sz="2175" b="1">
                <a:solidFill>
                  <a:srgbClr val="527566"/>
                </a:solidFill>
                <a:latin typeface="DejaVu Sans"/>
                <a:ea typeface="DejaVu Sans"/>
                <a:cs typeface="DejaVu Sans"/>
              </a:defRPr>
            </a:defPPr>
          </a:lstStyle>
          <a:p>
            <a:pPr algn="l">
              <a:defRPr lang="ru-RU" altLang="ru-RU" sz="2175" b="1">
                <a:solidFill>
                  <a:srgbClr val="527566"/>
                </a:solidFill>
                <a:latin typeface="DejaVu Sans"/>
                <a:ea typeface="DejaVu Sans"/>
                <a:cs typeface="DejaVu Sans"/>
              </a:defRPr>
            </a:pPr>
            <a:r>
              <a:rPr lang="ru-RU" altLang="ru-RU" sz="2175" b="1">
                <a:solidFill>
                  <a:srgbClr val="527566"/>
                </a:solidFill>
                <a:latin typeface="DejaVu Sans"/>
                <a:ea typeface="DejaVu Sans"/>
                <a:cs typeface="DejaVu Sans"/>
              </a:rPr>
              <a:t>О чём договариваемся?</a:t>
            </a:r>
            <a:endParaRPr lang="ru-RU" altLang="ru-RU"/>
          </a:p>
        </p:txBody>
      </p:sp>
      <p:sp>
        <p:nvSpPr>
          <p:cNvPr id="11" name="text-24">
            <a:extLst>
              <a:ext uri="{FF2B5EF4-FFF2-40B4-BE49-F238E27FC236}">
                <a16:creationId xmlns:a16="http://schemas.microsoft.com/office/drawing/2014/main" xmlns="" id="{30250127-E3B0-4A08-A2B1-9F40EEE59613}"/>
              </a:ext>
            </a:extLst>
          </p:cNvPr>
          <p:cNvSpPr>
            <a:spLocks noGrp="1"/>
          </p:cNvSpPr>
          <p:nvPr/>
        </p:nvSpPr>
        <p:spPr>
          <a:xfrm>
            <a:off x="6219825" y="4362450"/>
            <a:ext cx="5076825" cy="895350"/>
          </a:xfrm>
          <a:prstGeom prst="rect">
            <a:avLst/>
          </a:prstGeom>
          <a:noFill/>
          <a:ln w="0">
            <a:noFill/>
            <a:prstDash val="solid"/>
          </a:ln>
        </p:spPr>
        <p:txBody>
          <a:bodyPr wrap="square" lIns="0" tIns="0" rIns="0" bIns="0" anchor="t">
            <a:noAutofit/>
          </a:bodyPr>
          <a:lstStyle>
            <a:defPPr algn="l">
              <a:defRPr lang="ru-RU" altLang="ru-RU" sz="2175" b="0">
                <a:solidFill>
                  <a:srgbClr val="264A43"/>
                </a:solidFill>
                <a:latin typeface="DejaVu Sans"/>
                <a:ea typeface="DejaVu Sans"/>
                <a:cs typeface="DejaVu Sans"/>
              </a:defRPr>
            </a:defPPr>
          </a:lstStyle>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Ближайшая цель, помощь</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и способ связи</a:t>
            </a:r>
            <a:endParaRPr lang="ru-RU" altLang="ru-RU"/>
          </a:p>
        </p:txBody>
      </p:sp>
      <p:sp>
        <p:nvSpPr>
          <p:cNvPr id="12" name="text-25">
            <a:extLst>
              <a:ext uri="{FF2B5EF4-FFF2-40B4-BE49-F238E27FC236}">
                <a16:creationId xmlns:a16="http://schemas.microsoft.com/office/drawing/2014/main" xmlns="" id="{9373849D-98D8-4294-B5DD-03B99171B924}"/>
              </a:ext>
            </a:extLst>
          </p:cNvPr>
          <p:cNvSpPr>
            <a:spLocks noGrp="1"/>
          </p:cNvSpPr>
          <p:nvPr/>
        </p:nvSpPr>
        <p:spPr>
          <a:xfrm>
            <a:off x="1524000" y="5829300"/>
            <a:ext cx="9772650" cy="571500"/>
          </a:xfrm>
          <a:prstGeom prst="rect">
            <a:avLst/>
          </a:prstGeom>
          <a:noFill/>
          <a:ln w="0">
            <a:noFill/>
            <a:prstDash val="solid"/>
          </a:ln>
        </p:spPr>
        <p:txBody>
          <a:bodyPr wrap="square" lIns="0" tIns="0" rIns="0" bIns="0" anchor="t">
            <a:noAutofit/>
          </a:bodyPr>
          <a:lstStyle>
            <a:defPPr algn="l">
              <a:defRPr lang="ru-RU" altLang="ru-RU" sz="1875" b="1">
                <a:solidFill>
                  <a:srgbClr val="86452F"/>
                </a:solidFill>
                <a:latin typeface="DejaVu Sans"/>
                <a:ea typeface="DejaVu Sans"/>
                <a:cs typeface="DejaVu Sans"/>
              </a:defRPr>
            </a:defPPr>
          </a:lstStyle>
          <a:p>
            <a:pPr algn="l">
              <a:defRPr lang="ru-RU" altLang="ru-RU" sz="1875" b="1">
                <a:solidFill>
                  <a:srgbClr val="86452F"/>
                </a:solidFill>
                <a:latin typeface="DejaVu Sans"/>
                <a:ea typeface="DejaVu Sans"/>
                <a:cs typeface="DejaVu Sans"/>
              </a:defRPr>
            </a:pPr>
            <a:r>
              <a:rPr lang="ru-RU" altLang="ru-RU" sz="1875" b="1">
                <a:solidFill>
                  <a:srgbClr val="86452F"/>
                </a:solidFill>
                <a:latin typeface="DejaVu Sans"/>
                <a:ea typeface="DejaVu Sans"/>
                <a:cs typeface="DejaVu Sans"/>
              </a:rPr>
              <a:t>Цель описывает конкретное действие и условия его выполнения</a:t>
            </a:r>
            <a:endParaRPr lang="ru-RU" altLang="ru-RU"/>
          </a:p>
        </p:txBody>
      </p:sp>
    </p:spTree>
    <p:extLst>
      <p:ext uri="{BB962C8B-B14F-4D97-AF65-F5344CB8AC3E}">
        <p14:creationId xmlns:p14="http://schemas.microsoft.com/office/powerpoint/2010/main" xmlns="" val="1327776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21" name="Рисунок 20">
            <a:extLst>
              <a:ext uri="{FF2B5EF4-FFF2-40B4-BE49-F238E27FC236}">
                <a16:creationId xmlns:a16="http://schemas.microsoft.com/office/drawing/2014/main" xmlns="" id="{A75AD79A-29AC-4E8D-AA8F-DD991B98AFC8}"/>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26">
            <a:extLst>
              <a:ext uri="{FF2B5EF4-FFF2-40B4-BE49-F238E27FC236}">
                <a16:creationId xmlns:a16="http://schemas.microsoft.com/office/drawing/2014/main" xmlns="" id="{5BE3E54C-1E18-470C-B06A-40E01DA1DD37}"/>
              </a:ext>
            </a:extLst>
          </p:cNvPr>
          <p:cNvSpPr>
            <a:spLocks noGrp="1"/>
          </p:cNvSpPr>
          <p:nvPr/>
        </p:nvSpPr>
        <p:spPr>
          <a:xfrm>
            <a:off x="914400" y="628650"/>
            <a:ext cx="10382250" cy="1066800"/>
          </a:xfrm>
          <a:prstGeom prst="rect">
            <a:avLst/>
          </a:prstGeom>
          <a:noFill/>
          <a:ln w="0">
            <a:noFill/>
            <a:prstDash val="solid"/>
          </a:ln>
        </p:spPr>
        <p:txBody>
          <a:bodyPr wrap="square" lIns="0" tIns="0" rIns="0" bIns="0" anchor="t">
            <a:noAutofit/>
          </a:bodyPr>
          <a:lstStyle>
            <a:defPPr algn="l">
              <a:defRPr lang="ru-RU" altLang="ru-RU" sz="3225" b="1">
                <a:solidFill>
                  <a:srgbClr val="264A43"/>
                </a:solidFill>
                <a:latin typeface="DejaVu Sans"/>
                <a:ea typeface="DejaVu Sans"/>
                <a:cs typeface="DejaVu Sans"/>
              </a:defRPr>
            </a:defPPr>
          </a:lstStyle>
          <a:p>
            <a:pPr algn="l">
              <a:defRPr lang="ru-RU" altLang="ru-RU" sz="3225" b="1">
                <a:solidFill>
                  <a:srgbClr val="264A43"/>
                </a:solidFill>
                <a:latin typeface="DejaVu Sans"/>
                <a:ea typeface="DejaVu Sans"/>
                <a:cs typeface="DejaVu Sans"/>
              </a:defRPr>
            </a:pPr>
            <a:r>
              <a:rPr lang="ru-RU" altLang="ru-RU" sz="3225" b="1">
                <a:solidFill>
                  <a:srgbClr val="264A43"/>
                </a:solidFill>
                <a:latin typeface="DejaVu Sans"/>
                <a:ea typeface="DejaVu Sans"/>
                <a:cs typeface="DejaVu Sans"/>
              </a:rPr>
              <a:t>Понятная обратная связь</a:t>
            </a:r>
            <a:endParaRPr lang="ru-RU" altLang="ru-RU"/>
          </a:p>
        </p:txBody>
      </p:sp>
      <p:sp>
        <p:nvSpPr>
          <p:cNvPr id="3" name="text-27">
            <a:extLst>
              <a:ext uri="{FF2B5EF4-FFF2-40B4-BE49-F238E27FC236}">
                <a16:creationId xmlns:a16="http://schemas.microsoft.com/office/drawing/2014/main" xmlns="" id="{40762427-A4F2-4B13-8040-B94DAD2F7304}"/>
              </a:ext>
            </a:extLst>
          </p:cNvPr>
          <p:cNvSpPr>
            <a:spLocks noGrp="1"/>
          </p:cNvSpPr>
          <p:nvPr/>
        </p:nvSpPr>
        <p:spPr>
          <a:xfrm>
            <a:off x="10401300" y="6324600"/>
            <a:ext cx="895350" cy="247650"/>
          </a:xfrm>
          <a:prstGeom prst="rect">
            <a:avLst/>
          </a:prstGeom>
          <a:noFill/>
          <a:ln w="0">
            <a:noFill/>
            <a:prstDash val="solid"/>
          </a:ln>
        </p:spPr>
        <p:txBody>
          <a:bodyPr wrap="square" lIns="0" tIns="0" rIns="0" bIns="0" anchor="t">
            <a:noAutofit/>
          </a:bodyPr>
          <a:lstStyle>
            <a:defPPr algn="r">
              <a:defRPr lang="ru-RU" altLang="ru-RU" sz="1200" b="0">
                <a:solidFill>
                  <a:srgbClr val="4B5F53"/>
                </a:solidFill>
                <a:latin typeface="DejaVu Sans"/>
                <a:ea typeface="DejaVu Sans"/>
                <a:cs typeface="DejaVu Sans"/>
              </a:defRPr>
            </a:defPPr>
          </a:lstStyle>
          <a:p>
            <a:pPr algn="r">
              <a:defRPr lang="ru-RU" altLang="ru-RU" sz="1200" b="0">
                <a:solidFill>
                  <a:srgbClr val="4B5F53"/>
                </a:solidFill>
                <a:latin typeface="DejaVu Sans"/>
                <a:ea typeface="DejaVu Sans"/>
                <a:cs typeface="DejaVu Sans"/>
              </a:defRPr>
            </a:pPr>
            <a:r>
              <a:rPr lang="ru-RU" altLang="ru-RU" sz="1200" b="0">
                <a:solidFill>
                  <a:srgbClr val="4B5F53"/>
                </a:solidFill>
                <a:latin typeface="DejaVu Sans"/>
                <a:ea typeface="DejaVu Sans"/>
                <a:cs typeface="DejaVu Sans"/>
              </a:rPr>
              <a:t>04 / 7</a:t>
            </a:r>
            <a:endParaRPr lang="ru-RU" altLang="ru-RU"/>
          </a:p>
        </p:txBody>
      </p:sp>
      <p:sp>
        <p:nvSpPr>
          <p:cNvPr id="4" name="step-28">
            <a:extLst>
              <a:ext uri="{FF2B5EF4-FFF2-40B4-BE49-F238E27FC236}">
                <a16:creationId xmlns:a16="http://schemas.microsoft.com/office/drawing/2014/main" xmlns="" id="{5C14E3BD-8F9A-44D9-BE87-E8DEE2F1C0C2}"/>
              </a:ext>
            </a:extLst>
          </p:cNvPr>
          <p:cNvSpPr>
            <a:spLocks noGrp="1"/>
          </p:cNvSpPr>
          <p:nvPr/>
        </p:nvSpPr>
        <p:spPr>
          <a:xfrm>
            <a:off x="1762125" y="2209800"/>
            <a:ext cx="571500" cy="571500"/>
          </a:xfrm>
          <a:prstGeom prst="ellipse">
            <a:avLst/>
          </a:prstGeom>
          <a:solidFill>
            <a:srgbClr val="527566"/>
          </a:solidFill>
          <a:ln w="0">
            <a:noFill/>
            <a:prstDash val="solid"/>
          </a:ln>
        </p:spPr>
        <p:txBody>
          <a:bodyPr lIns="0" tIns="0" rIns="0" bIns="0" anchor="ctr">
            <a:noAutofit/>
          </a:bodyPr>
          <a:lstStyle>
            <a:defPPr algn="ctr">
              <a:defRPr lang="ru-RU" altLang="ru-RU" sz="2025" b="1">
                <a:solidFill>
                  <a:srgbClr val="FFFFFF"/>
                </a:solidFill>
                <a:latin typeface="DejaVu Sans"/>
                <a:ea typeface="DejaVu Sans"/>
                <a:cs typeface="DejaVu Sans"/>
              </a:defRPr>
            </a:defPPr>
          </a:lstStyle>
          <a:p>
            <a:pPr algn="ctr">
              <a:defRPr lang="ru-RU" altLang="ru-RU" sz="2025" b="1">
                <a:solidFill>
                  <a:srgbClr val="FFFFFF"/>
                </a:solidFill>
                <a:latin typeface="DejaVu Sans"/>
                <a:ea typeface="DejaVu Sans"/>
                <a:cs typeface="DejaVu Sans"/>
              </a:defRPr>
            </a:pPr>
            <a:r>
              <a:rPr lang="ru-RU" altLang="ru-RU" sz="2025" b="1">
                <a:solidFill>
                  <a:srgbClr val="FFFFFF"/>
                </a:solidFill>
                <a:latin typeface="DejaVu Sans"/>
                <a:ea typeface="DejaVu Sans"/>
                <a:cs typeface="DejaVu Sans"/>
              </a:rPr>
              <a:t>1</a:t>
            </a:r>
            <a:endParaRPr lang="ru-RU" altLang="ru-RU"/>
          </a:p>
        </p:txBody>
      </p:sp>
      <p:sp>
        <p:nvSpPr>
          <p:cNvPr id="5" name="text-29">
            <a:extLst>
              <a:ext uri="{FF2B5EF4-FFF2-40B4-BE49-F238E27FC236}">
                <a16:creationId xmlns:a16="http://schemas.microsoft.com/office/drawing/2014/main" xmlns="" id="{7CDF0EED-5FB7-441F-A4C3-9210710A7847}"/>
              </a:ext>
            </a:extLst>
          </p:cNvPr>
          <p:cNvSpPr>
            <a:spLocks noGrp="1"/>
          </p:cNvSpPr>
          <p:nvPr/>
        </p:nvSpPr>
        <p:spPr>
          <a:xfrm>
            <a:off x="914400" y="3124200"/>
            <a:ext cx="2381250" cy="752475"/>
          </a:xfrm>
          <a:prstGeom prst="rect">
            <a:avLst/>
          </a:prstGeom>
          <a:noFill/>
          <a:ln w="0">
            <a:noFill/>
            <a:prstDash val="solid"/>
          </a:ln>
        </p:spPr>
        <p:txBody>
          <a:bodyPr wrap="square" lIns="0" tIns="0" rIns="0" bIns="0" anchor="t">
            <a:noAutofit/>
          </a:bodyPr>
          <a:lstStyle>
            <a:defPPr algn="ctr">
              <a:defRPr lang="ru-RU" altLang="ru-RU" sz="2100" b="1">
                <a:solidFill>
                  <a:srgbClr val="264A43"/>
                </a:solidFill>
                <a:latin typeface="DejaVu Sans"/>
                <a:ea typeface="DejaVu Sans"/>
                <a:cs typeface="DejaVu Sans"/>
              </a:defRPr>
            </a:defPPr>
          </a:lstStyle>
          <a:p>
            <a:pPr algn="ctr">
              <a:defRPr lang="ru-RU" altLang="ru-RU" sz="2100" b="1">
                <a:solidFill>
                  <a:srgbClr val="264A43"/>
                </a:solidFill>
                <a:latin typeface="DejaVu Sans"/>
                <a:ea typeface="DejaVu Sans"/>
                <a:cs typeface="DejaVu Sans"/>
              </a:defRPr>
            </a:pPr>
            <a:r>
              <a:rPr lang="ru-RU" altLang="ru-RU" sz="2100" b="1">
                <a:solidFill>
                  <a:srgbClr val="264A43"/>
                </a:solidFill>
                <a:latin typeface="DejaVu Sans"/>
                <a:ea typeface="DejaVu Sans"/>
                <a:cs typeface="DejaVu Sans"/>
              </a:rPr>
              <a:t>Наблюдение</a:t>
            </a:r>
            <a:endParaRPr lang="ru-RU" altLang="ru-RU"/>
          </a:p>
        </p:txBody>
      </p:sp>
      <p:sp>
        <p:nvSpPr>
          <p:cNvPr id="6" name="text-30">
            <a:extLst>
              <a:ext uri="{FF2B5EF4-FFF2-40B4-BE49-F238E27FC236}">
                <a16:creationId xmlns:a16="http://schemas.microsoft.com/office/drawing/2014/main" xmlns="" id="{722A4A0C-8661-426E-B38E-F2DB7BD89F95}"/>
              </a:ext>
            </a:extLst>
          </p:cNvPr>
          <p:cNvSpPr>
            <a:spLocks noGrp="1"/>
          </p:cNvSpPr>
          <p:nvPr/>
        </p:nvSpPr>
        <p:spPr>
          <a:xfrm>
            <a:off x="914400" y="3990975"/>
            <a:ext cx="2381250" cy="838200"/>
          </a:xfrm>
          <a:prstGeom prst="rect">
            <a:avLst/>
          </a:prstGeom>
          <a:noFill/>
          <a:ln w="0">
            <a:noFill/>
            <a:prstDash val="solid"/>
          </a:ln>
        </p:spPr>
        <p:txBody>
          <a:bodyPr wrap="square" lIns="0" tIns="0" rIns="0" bIns="0" anchor="t">
            <a:noAutofit/>
          </a:bodyPr>
          <a:lstStyle>
            <a:defPPr algn="ctr">
              <a:defRPr lang="ru-RU" altLang="ru-RU" sz="1875" b="0">
                <a:solidFill>
                  <a:srgbClr val="4B5F53"/>
                </a:solidFill>
                <a:latin typeface="DejaVu Sans"/>
                <a:ea typeface="DejaVu Sans"/>
                <a:cs typeface="DejaVu Sans"/>
              </a:defRPr>
            </a:defPPr>
          </a:lstStyle>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Что получилось</a:t>
            </a:r>
            <a:endParaRPr lang="ru-RU" altLang="ru-RU"/>
          </a:p>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и что затрудняет?</a:t>
            </a:r>
            <a:endParaRPr lang="ru-RU" altLang="ru-RU"/>
          </a:p>
        </p:txBody>
      </p:sp>
      <p:sp>
        <p:nvSpPr>
          <p:cNvPr id="7" name="step-31">
            <a:extLst>
              <a:ext uri="{FF2B5EF4-FFF2-40B4-BE49-F238E27FC236}">
                <a16:creationId xmlns:a16="http://schemas.microsoft.com/office/drawing/2014/main" xmlns="" id="{CC8C282B-2E00-4CFA-B19A-231D08121802}"/>
              </a:ext>
            </a:extLst>
          </p:cNvPr>
          <p:cNvSpPr>
            <a:spLocks noGrp="1"/>
          </p:cNvSpPr>
          <p:nvPr/>
        </p:nvSpPr>
        <p:spPr>
          <a:xfrm>
            <a:off x="4429125" y="2209800"/>
            <a:ext cx="571500" cy="571500"/>
          </a:xfrm>
          <a:prstGeom prst="ellipse">
            <a:avLst/>
          </a:prstGeom>
          <a:solidFill>
            <a:srgbClr val="527566"/>
          </a:solidFill>
          <a:ln w="0">
            <a:noFill/>
            <a:prstDash val="solid"/>
          </a:ln>
        </p:spPr>
        <p:txBody>
          <a:bodyPr lIns="0" tIns="0" rIns="0" bIns="0" anchor="ctr">
            <a:noAutofit/>
          </a:bodyPr>
          <a:lstStyle>
            <a:defPPr algn="ctr">
              <a:defRPr lang="ru-RU" altLang="ru-RU" sz="2025" b="1">
                <a:solidFill>
                  <a:srgbClr val="FFFFFF"/>
                </a:solidFill>
                <a:latin typeface="DejaVu Sans"/>
                <a:ea typeface="DejaVu Sans"/>
                <a:cs typeface="DejaVu Sans"/>
              </a:defRPr>
            </a:defPPr>
          </a:lstStyle>
          <a:p>
            <a:pPr algn="ctr">
              <a:defRPr lang="ru-RU" altLang="ru-RU" sz="2025" b="1">
                <a:solidFill>
                  <a:srgbClr val="FFFFFF"/>
                </a:solidFill>
                <a:latin typeface="DejaVu Sans"/>
                <a:ea typeface="DejaVu Sans"/>
                <a:cs typeface="DejaVu Sans"/>
              </a:defRPr>
            </a:pPr>
            <a:r>
              <a:rPr lang="ru-RU" altLang="ru-RU" sz="2025" b="1">
                <a:solidFill>
                  <a:srgbClr val="FFFFFF"/>
                </a:solidFill>
                <a:latin typeface="DejaVu Sans"/>
                <a:ea typeface="DejaVu Sans"/>
                <a:cs typeface="DejaVu Sans"/>
              </a:rPr>
              <a:t>2</a:t>
            </a:r>
            <a:endParaRPr lang="ru-RU" altLang="ru-RU"/>
          </a:p>
        </p:txBody>
      </p:sp>
      <p:sp>
        <p:nvSpPr>
          <p:cNvPr id="8" name="text-32">
            <a:extLst>
              <a:ext uri="{FF2B5EF4-FFF2-40B4-BE49-F238E27FC236}">
                <a16:creationId xmlns:a16="http://schemas.microsoft.com/office/drawing/2014/main" xmlns="" id="{88662652-9D3A-407B-A832-1BDF00FB3733}"/>
              </a:ext>
            </a:extLst>
          </p:cNvPr>
          <p:cNvSpPr>
            <a:spLocks noGrp="1"/>
          </p:cNvSpPr>
          <p:nvPr/>
        </p:nvSpPr>
        <p:spPr>
          <a:xfrm>
            <a:off x="3581400" y="3124200"/>
            <a:ext cx="2381250" cy="752475"/>
          </a:xfrm>
          <a:prstGeom prst="rect">
            <a:avLst/>
          </a:prstGeom>
          <a:noFill/>
          <a:ln w="0">
            <a:noFill/>
            <a:prstDash val="solid"/>
          </a:ln>
        </p:spPr>
        <p:txBody>
          <a:bodyPr wrap="square" lIns="0" tIns="0" rIns="0" bIns="0" anchor="t">
            <a:noAutofit/>
          </a:bodyPr>
          <a:lstStyle>
            <a:defPPr algn="ctr">
              <a:defRPr lang="ru-RU" altLang="ru-RU" sz="2100" b="1">
                <a:solidFill>
                  <a:srgbClr val="264A43"/>
                </a:solidFill>
                <a:latin typeface="DejaVu Sans"/>
                <a:ea typeface="DejaVu Sans"/>
                <a:cs typeface="DejaVu Sans"/>
              </a:defRPr>
            </a:defPPr>
          </a:lstStyle>
          <a:p>
            <a:pPr algn="ctr">
              <a:defRPr lang="ru-RU" altLang="ru-RU" sz="2100" b="1">
                <a:solidFill>
                  <a:srgbClr val="264A43"/>
                </a:solidFill>
                <a:latin typeface="DejaVu Sans"/>
                <a:ea typeface="DejaVu Sans"/>
                <a:cs typeface="DejaVu Sans"/>
              </a:defRPr>
            </a:pPr>
            <a:r>
              <a:rPr lang="ru-RU" altLang="ru-RU" sz="2100" b="1">
                <a:solidFill>
                  <a:srgbClr val="264A43"/>
                </a:solidFill>
                <a:latin typeface="DejaVu Sans"/>
                <a:ea typeface="DejaVu Sans"/>
                <a:cs typeface="DejaVu Sans"/>
              </a:rPr>
              <a:t>Взгляд семьи</a:t>
            </a:r>
            <a:endParaRPr lang="ru-RU" altLang="ru-RU"/>
          </a:p>
        </p:txBody>
      </p:sp>
      <p:sp>
        <p:nvSpPr>
          <p:cNvPr id="9" name="text-33">
            <a:extLst>
              <a:ext uri="{FF2B5EF4-FFF2-40B4-BE49-F238E27FC236}">
                <a16:creationId xmlns:a16="http://schemas.microsoft.com/office/drawing/2014/main" xmlns="" id="{21915541-FB9C-4B13-8D32-E93B73B967B6}"/>
              </a:ext>
            </a:extLst>
          </p:cNvPr>
          <p:cNvSpPr>
            <a:spLocks noGrp="1"/>
          </p:cNvSpPr>
          <p:nvPr/>
        </p:nvSpPr>
        <p:spPr>
          <a:xfrm>
            <a:off x="3581400" y="3990975"/>
            <a:ext cx="2381250" cy="838200"/>
          </a:xfrm>
          <a:prstGeom prst="rect">
            <a:avLst/>
          </a:prstGeom>
          <a:noFill/>
          <a:ln w="0">
            <a:noFill/>
            <a:prstDash val="solid"/>
          </a:ln>
        </p:spPr>
        <p:txBody>
          <a:bodyPr wrap="square" lIns="0" tIns="0" rIns="0" bIns="0" anchor="t">
            <a:noAutofit/>
          </a:bodyPr>
          <a:lstStyle>
            <a:defPPr algn="ctr">
              <a:defRPr lang="ru-RU" altLang="ru-RU" sz="1875" b="0">
                <a:solidFill>
                  <a:srgbClr val="4B5F53"/>
                </a:solidFill>
                <a:latin typeface="DejaVu Sans"/>
                <a:ea typeface="DejaVu Sans"/>
                <a:cs typeface="DejaVu Sans"/>
              </a:defRPr>
            </a:defPPr>
          </a:lstStyle>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Что замечают</a:t>
            </a:r>
            <a:endParaRPr lang="ru-RU" altLang="ru-RU"/>
          </a:p>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родители?</a:t>
            </a:r>
            <a:endParaRPr lang="ru-RU" altLang="ru-RU"/>
          </a:p>
        </p:txBody>
      </p:sp>
      <p:sp>
        <p:nvSpPr>
          <p:cNvPr id="10" name="step-34">
            <a:extLst>
              <a:ext uri="{FF2B5EF4-FFF2-40B4-BE49-F238E27FC236}">
                <a16:creationId xmlns:a16="http://schemas.microsoft.com/office/drawing/2014/main" xmlns="" id="{B7CB7081-3D77-459B-B50A-8554A92DAAD5}"/>
              </a:ext>
            </a:extLst>
          </p:cNvPr>
          <p:cNvSpPr>
            <a:spLocks noGrp="1"/>
          </p:cNvSpPr>
          <p:nvPr/>
        </p:nvSpPr>
        <p:spPr>
          <a:xfrm>
            <a:off x="7096125" y="2209800"/>
            <a:ext cx="571500" cy="571500"/>
          </a:xfrm>
          <a:prstGeom prst="ellipse">
            <a:avLst/>
          </a:prstGeom>
          <a:solidFill>
            <a:srgbClr val="527566"/>
          </a:solidFill>
          <a:ln w="0">
            <a:noFill/>
            <a:prstDash val="solid"/>
          </a:ln>
        </p:spPr>
        <p:txBody>
          <a:bodyPr lIns="0" tIns="0" rIns="0" bIns="0" anchor="ctr">
            <a:noAutofit/>
          </a:bodyPr>
          <a:lstStyle>
            <a:defPPr algn="ctr">
              <a:defRPr lang="ru-RU" altLang="ru-RU" sz="2025" b="1">
                <a:solidFill>
                  <a:srgbClr val="FFFFFF"/>
                </a:solidFill>
                <a:latin typeface="DejaVu Sans"/>
                <a:ea typeface="DejaVu Sans"/>
                <a:cs typeface="DejaVu Sans"/>
              </a:defRPr>
            </a:defPPr>
          </a:lstStyle>
          <a:p>
            <a:pPr algn="ctr">
              <a:defRPr lang="ru-RU" altLang="ru-RU" sz="2025" b="1">
                <a:solidFill>
                  <a:srgbClr val="FFFFFF"/>
                </a:solidFill>
                <a:latin typeface="DejaVu Sans"/>
                <a:ea typeface="DejaVu Sans"/>
                <a:cs typeface="DejaVu Sans"/>
              </a:defRPr>
            </a:pPr>
            <a:r>
              <a:rPr lang="ru-RU" altLang="ru-RU" sz="2025" b="1">
                <a:solidFill>
                  <a:srgbClr val="FFFFFF"/>
                </a:solidFill>
                <a:latin typeface="DejaVu Sans"/>
                <a:ea typeface="DejaVu Sans"/>
                <a:cs typeface="DejaVu Sans"/>
              </a:rPr>
              <a:t>3</a:t>
            </a:r>
            <a:endParaRPr lang="ru-RU" altLang="ru-RU"/>
          </a:p>
        </p:txBody>
      </p:sp>
      <p:sp>
        <p:nvSpPr>
          <p:cNvPr id="11" name="text-35">
            <a:extLst>
              <a:ext uri="{FF2B5EF4-FFF2-40B4-BE49-F238E27FC236}">
                <a16:creationId xmlns:a16="http://schemas.microsoft.com/office/drawing/2014/main" xmlns="" id="{915BD5DE-E327-4B3F-A4F5-D231C4C5D45D}"/>
              </a:ext>
            </a:extLst>
          </p:cNvPr>
          <p:cNvSpPr>
            <a:spLocks noGrp="1"/>
          </p:cNvSpPr>
          <p:nvPr/>
        </p:nvSpPr>
        <p:spPr>
          <a:xfrm>
            <a:off x="6248400" y="3124200"/>
            <a:ext cx="2381250" cy="752475"/>
          </a:xfrm>
          <a:prstGeom prst="rect">
            <a:avLst/>
          </a:prstGeom>
          <a:noFill/>
          <a:ln w="0">
            <a:noFill/>
            <a:prstDash val="solid"/>
          </a:ln>
        </p:spPr>
        <p:txBody>
          <a:bodyPr wrap="square" lIns="0" tIns="0" rIns="0" bIns="0" anchor="t">
            <a:noAutofit/>
          </a:bodyPr>
          <a:lstStyle>
            <a:defPPr algn="ctr">
              <a:defRPr lang="ru-RU" altLang="ru-RU" sz="2100" b="1">
                <a:solidFill>
                  <a:srgbClr val="264A43"/>
                </a:solidFill>
                <a:latin typeface="DejaVu Sans"/>
                <a:ea typeface="DejaVu Sans"/>
                <a:cs typeface="DejaVu Sans"/>
              </a:defRPr>
            </a:defPPr>
          </a:lstStyle>
          <a:p>
            <a:pPr algn="ctr">
              <a:defRPr lang="ru-RU" altLang="ru-RU" sz="2100" b="1">
                <a:solidFill>
                  <a:srgbClr val="264A43"/>
                </a:solidFill>
                <a:latin typeface="DejaVu Sans"/>
                <a:ea typeface="DejaVu Sans"/>
                <a:cs typeface="DejaVu Sans"/>
              </a:defRPr>
            </a:pPr>
            <a:r>
              <a:rPr lang="ru-RU" altLang="ru-RU" sz="2100" b="1">
                <a:solidFill>
                  <a:srgbClr val="264A43"/>
                </a:solidFill>
                <a:latin typeface="DejaVu Sans"/>
                <a:ea typeface="DejaVu Sans"/>
                <a:cs typeface="DejaVu Sans"/>
              </a:rPr>
              <a:t>Решение</a:t>
            </a:r>
            <a:endParaRPr lang="ru-RU" altLang="ru-RU"/>
          </a:p>
        </p:txBody>
      </p:sp>
      <p:sp>
        <p:nvSpPr>
          <p:cNvPr id="12" name="text-36">
            <a:extLst>
              <a:ext uri="{FF2B5EF4-FFF2-40B4-BE49-F238E27FC236}">
                <a16:creationId xmlns:a16="http://schemas.microsoft.com/office/drawing/2014/main" xmlns="" id="{D62C8457-20D4-418D-80C9-D837CDAE3A09}"/>
              </a:ext>
            </a:extLst>
          </p:cNvPr>
          <p:cNvSpPr>
            <a:spLocks noGrp="1"/>
          </p:cNvSpPr>
          <p:nvPr/>
        </p:nvSpPr>
        <p:spPr>
          <a:xfrm>
            <a:off x="6248400" y="3990975"/>
            <a:ext cx="2381250" cy="838200"/>
          </a:xfrm>
          <a:prstGeom prst="rect">
            <a:avLst/>
          </a:prstGeom>
          <a:noFill/>
          <a:ln w="0">
            <a:noFill/>
            <a:prstDash val="solid"/>
          </a:ln>
        </p:spPr>
        <p:txBody>
          <a:bodyPr wrap="square" lIns="0" tIns="0" rIns="0" bIns="0" anchor="t">
            <a:noAutofit/>
          </a:bodyPr>
          <a:lstStyle>
            <a:defPPr algn="ctr">
              <a:defRPr lang="ru-RU" altLang="ru-RU" sz="1875" b="0">
                <a:solidFill>
                  <a:srgbClr val="4B5F53"/>
                </a:solidFill>
                <a:latin typeface="DejaVu Sans"/>
                <a:ea typeface="DejaVu Sans"/>
                <a:cs typeface="DejaVu Sans"/>
              </a:defRPr>
            </a:defPPr>
          </a:lstStyle>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Какое условие</a:t>
            </a:r>
            <a:endParaRPr lang="ru-RU" altLang="ru-RU"/>
          </a:p>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изменим?</a:t>
            </a:r>
            <a:endParaRPr lang="ru-RU" altLang="ru-RU"/>
          </a:p>
        </p:txBody>
      </p:sp>
      <p:sp>
        <p:nvSpPr>
          <p:cNvPr id="13" name="step-37">
            <a:extLst>
              <a:ext uri="{FF2B5EF4-FFF2-40B4-BE49-F238E27FC236}">
                <a16:creationId xmlns:a16="http://schemas.microsoft.com/office/drawing/2014/main" xmlns="" id="{4E658910-4570-4B80-80BE-77854B7C83A6}"/>
              </a:ext>
            </a:extLst>
          </p:cNvPr>
          <p:cNvSpPr>
            <a:spLocks noGrp="1"/>
          </p:cNvSpPr>
          <p:nvPr/>
        </p:nvSpPr>
        <p:spPr>
          <a:xfrm>
            <a:off x="9763125" y="2209800"/>
            <a:ext cx="571500" cy="571500"/>
          </a:xfrm>
          <a:prstGeom prst="ellipse">
            <a:avLst/>
          </a:prstGeom>
          <a:solidFill>
            <a:srgbClr val="527566"/>
          </a:solidFill>
          <a:ln w="0">
            <a:noFill/>
            <a:prstDash val="solid"/>
          </a:ln>
        </p:spPr>
        <p:txBody>
          <a:bodyPr lIns="0" tIns="0" rIns="0" bIns="0" anchor="ctr">
            <a:noAutofit/>
          </a:bodyPr>
          <a:lstStyle>
            <a:defPPr algn="ctr">
              <a:defRPr lang="ru-RU" altLang="ru-RU" sz="2025" b="1">
                <a:solidFill>
                  <a:srgbClr val="FFFFFF"/>
                </a:solidFill>
                <a:latin typeface="DejaVu Sans"/>
                <a:ea typeface="DejaVu Sans"/>
                <a:cs typeface="DejaVu Sans"/>
              </a:defRPr>
            </a:defPPr>
          </a:lstStyle>
          <a:p>
            <a:pPr algn="ctr">
              <a:defRPr lang="ru-RU" altLang="ru-RU" sz="2025" b="1">
                <a:solidFill>
                  <a:srgbClr val="FFFFFF"/>
                </a:solidFill>
                <a:latin typeface="DejaVu Sans"/>
                <a:ea typeface="DejaVu Sans"/>
                <a:cs typeface="DejaVu Sans"/>
              </a:defRPr>
            </a:pPr>
            <a:r>
              <a:rPr lang="ru-RU" altLang="ru-RU" sz="2025" b="1">
                <a:solidFill>
                  <a:srgbClr val="FFFFFF"/>
                </a:solidFill>
                <a:latin typeface="DejaVu Sans"/>
                <a:ea typeface="DejaVu Sans"/>
                <a:cs typeface="DejaVu Sans"/>
              </a:rPr>
              <a:t>4</a:t>
            </a:r>
            <a:endParaRPr lang="ru-RU" altLang="ru-RU"/>
          </a:p>
        </p:txBody>
      </p:sp>
      <p:sp>
        <p:nvSpPr>
          <p:cNvPr id="14" name="text-38">
            <a:extLst>
              <a:ext uri="{FF2B5EF4-FFF2-40B4-BE49-F238E27FC236}">
                <a16:creationId xmlns:a16="http://schemas.microsoft.com/office/drawing/2014/main" xmlns="" id="{E80FEF23-F4BE-4988-911A-1FD16FBABABE}"/>
              </a:ext>
            </a:extLst>
          </p:cNvPr>
          <p:cNvSpPr>
            <a:spLocks noGrp="1"/>
          </p:cNvSpPr>
          <p:nvPr/>
        </p:nvSpPr>
        <p:spPr>
          <a:xfrm>
            <a:off x="8915400" y="3124200"/>
            <a:ext cx="2381250" cy="752475"/>
          </a:xfrm>
          <a:prstGeom prst="rect">
            <a:avLst/>
          </a:prstGeom>
          <a:noFill/>
          <a:ln w="0">
            <a:noFill/>
            <a:prstDash val="solid"/>
          </a:ln>
        </p:spPr>
        <p:txBody>
          <a:bodyPr wrap="square" lIns="0" tIns="0" rIns="0" bIns="0" anchor="t">
            <a:noAutofit/>
          </a:bodyPr>
          <a:lstStyle>
            <a:defPPr algn="ctr">
              <a:defRPr lang="ru-RU" altLang="ru-RU" sz="2100" b="1">
                <a:solidFill>
                  <a:srgbClr val="264A43"/>
                </a:solidFill>
                <a:latin typeface="DejaVu Sans"/>
                <a:ea typeface="DejaVu Sans"/>
                <a:cs typeface="DejaVu Sans"/>
              </a:defRPr>
            </a:defPPr>
          </a:lstStyle>
          <a:p>
            <a:pPr algn="ctr">
              <a:defRPr lang="ru-RU" altLang="ru-RU" sz="2100" b="1">
                <a:solidFill>
                  <a:srgbClr val="264A43"/>
                </a:solidFill>
                <a:latin typeface="DejaVu Sans"/>
                <a:ea typeface="DejaVu Sans"/>
                <a:cs typeface="DejaVu Sans"/>
              </a:defRPr>
            </a:pPr>
            <a:r>
              <a:rPr lang="ru-RU" altLang="ru-RU" sz="2100" b="1">
                <a:solidFill>
                  <a:srgbClr val="264A43"/>
                </a:solidFill>
                <a:latin typeface="DejaVu Sans"/>
                <a:ea typeface="DejaVu Sans"/>
                <a:cs typeface="DejaVu Sans"/>
              </a:rPr>
              <a:t>Проверка</a:t>
            </a:r>
            <a:endParaRPr lang="ru-RU" altLang="ru-RU"/>
          </a:p>
        </p:txBody>
      </p:sp>
      <p:sp>
        <p:nvSpPr>
          <p:cNvPr id="15" name="text-39">
            <a:extLst>
              <a:ext uri="{FF2B5EF4-FFF2-40B4-BE49-F238E27FC236}">
                <a16:creationId xmlns:a16="http://schemas.microsoft.com/office/drawing/2014/main" xmlns="" id="{AAE39C6E-076A-4FE3-B56E-D17F3C07A447}"/>
              </a:ext>
            </a:extLst>
          </p:cNvPr>
          <p:cNvSpPr>
            <a:spLocks noGrp="1"/>
          </p:cNvSpPr>
          <p:nvPr/>
        </p:nvSpPr>
        <p:spPr>
          <a:xfrm>
            <a:off x="8915400" y="3990975"/>
            <a:ext cx="2381250" cy="838200"/>
          </a:xfrm>
          <a:prstGeom prst="rect">
            <a:avLst/>
          </a:prstGeom>
          <a:noFill/>
          <a:ln w="0">
            <a:noFill/>
            <a:prstDash val="solid"/>
          </a:ln>
        </p:spPr>
        <p:txBody>
          <a:bodyPr wrap="square" lIns="0" tIns="0" rIns="0" bIns="0" anchor="t">
            <a:noAutofit/>
          </a:bodyPr>
          <a:lstStyle>
            <a:defPPr algn="ctr">
              <a:defRPr lang="ru-RU" altLang="ru-RU" sz="1875" b="0">
                <a:solidFill>
                  <a:srgbClr val="4B5F53"/>
                </a:solidFill>
                <a:latin typeface="DejaVu Sans"/>
                <a:ea typeface="DejaVu Sans"/>
                <a:cs typeface="DejaVu Sans"/>
              </a:defRPr>
            </a:defPPr>
          </a:lstStyle>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Когда обсудим</a:t>
            </a:r>
            <a:endParaRPr lang="ru-RU" altLang="ru-RU"/>
          </a:p>
          <a:p>
            <a:pPr algn="ctr">
              <a:defRPr lang="ru-RU" altLang="ru-RU" sz="1875" b="0">
                <a:solidFill>
                  <a:srgbClr val="4B5F53"/>
                </a:solidFill>
                <a:latin typeface="DejaVu Sans"/>
                <a:ea typeface="DejaVu Sans"/>
                <a:cs typeface="DejaVu Sans"/>
              </a:defRPr>
            </a:pPr>
            <a:r>
              <a:rPr lang="ru-RU" altLang="ru-RU" sz="1875" b="0">
                <a:solidFill>
                  <a:srgbClr val="4B5F53"/>
                </a:solidFill>
                <a:latin typeface="DejaVu Sans"/>
                <a:ea typeface="DejaVu Sans"/>
                <a:cs typeface="DejaVu Sans"/>
              </a:rPr>
              <a:t>результат?</a:t>
            </a:r>
            <a:endParaRPr lang="ru-RU" altLang="ru-RU"/>
          </a:p>
        </p:txBody>
      </p:sp>
      <p:cxnSp>
        <p:nvCxnSpPr>
          <p:cNvPr id="16" name="Прямая со стрелкой 15">
            <a:extLst>
              <a:ext uri="{FF2B5EF4-FFF2-40B4-BE49-F238E27FC236}">
                <a16:creationId xmlns:a16="http://schemas.microsoft.com/office/drawing/2014/main" xmlns="" id="{916009C3-B421-4EE1-B502-C58349976EDF}"/>
              </a:ext>
            </a:extLst>
          </p:cNvPr>
          <p:cNvCxnSpPr>
            <a:stCxn id="4" idx="6"/>
            <a:endCxn id="7" idx="2"/>
          </p:cNvCxnSpPr>
          <p:nvPr/>
        </p:nvCxnSpPr>
        <p:spPr>
          <a:xfrm>
            <a:off x="2333625" y="2495550"/>
            <a:ext cx="2095500" cy="0"/>
          </a:xfrm>
          <a:prstGeom prst="straightConnector1">
            <a:avLst/>
          </a:prstGeom>
          <a:ln w="19050">
            <a:solidFill>
              <a:srgbClr val="527566"/>
            </a:solidFill>
            <a:prstDash val="solid"/>
            <a:tailEnd type="triangle" w="sm" len="sm"/>
          </a:ln>
        </p:spPr>
      </p:cxnSp>
      <p:cxnSp>
        <p:nvCxnSpPr>
          <p:cNvPr id="17" name="Прямая со стрелкой 16">
            <a:extLst>
              <a:ext uri="{FF2B5EF4-FFF2-40B4-BE49-F238E27FC236}">
                <a16:creationId xmlns:a16="http://schemas.microsoft.com/office/drawing/2014/main" xmlns="" id="{EA5C6469-7D66-4C84-8692-2EF58910BC85}"/>
              </a:ext>
            </a:extLst>
          </p:cNvPr>
          <p:cNvCxnSpPr>
            <a:stCxn id="7" idx="6"/>
            <a:endCxn id="10" idx="2"/>
          </p:cNvCxnSpPr>
          <p:nvPr/>
        </p:nvCxnSpPr>
        <p:spPr>
          <a:xfrm>
            <a:off x="5000625" y="2495550"/>
            <a:ext cx="2095500" cy="0"/>
          </a:xfrm>
          <a:prstGeom prst="straightConnector1">
            <a:avLst/>
          </a:prstGeom>
          <a:ln w="19050">
            <a:solidFill>
              <a:srgbClr val="527566"/>
            </a:solidFill>
            <a:prstDash val="solid"/>
            <a:tailEnd type="triangle" w="sm" len="sm"/>
          </a:ln>
        </p:spPr>
      </p:cxnSp>
      <p:cxnSp>
        <p:nvCxnSpPr>
          <p:cNvPr id="18" name="Прямая со стрелкой 17">
            <a:extLst>
              <a:ext uri="{FF2B5EF4-FFF2-40B4-BE49-F238E27FC236}">
                <a16:creationId xmlns:a16="http://schemas.microsoft.com/office/drawing/2014/main" xmlns="" id="{89C68E40-3272-4F54-AD3B-D95EB42F5952}"/>
              </a:ext>
            </a:extLst>
          </p:cNvPr>
          <p:cNvCxnSpPr>
            <a:stCxn id="10" idx="6"/>
            <a:endCxn id="13" idx="2"/>
          </p:cNvCxnSpPr>
          <p:nvPr/>
        </p:nvCxnSpPr>
        <p:spPr>
          <a:xfrm>
            <a:off x="7667625" y="2495550"/>
            <a:ext cx="2095500" cy="0"/>
          </a:xfrm>
          <a:prstGeom prst="straightConnector1">
            <a:avLst/>
          </a:prstGeom>
          <a:ln w="19050">
            <a:solidFill>
              <a:srgbClr val="527566"/>
            </a:solidFill>
            <a:prstDash val="solid"/>
            <a:tailEnd type="triangle" w="sm" len="sm"/>
          </a:ln>
        </p:spPr>
      </p:cxnSp>
      <p:sp>
        <p:nvSpPr>
          <p:cNvPr id="19" name="rule-40">
            <a:extLst>
              <a:ext uri="{FF2B5EF4-FFF2-40B4-BE49-F238E27FC236}">
                <a16:creationId xmlns:a16="http://schemas.microsoft.com/office/drawing/2014/main" xmlns="" id="{6F9646BC-9DD6-499B-BB30-C4768EF7C32D}"/>
              </a:ext>
            </a:extLst>
          </p:cNvPr>
          <p:cNvSpPr>
            <a:spLocks noGrp="1"/>
          </p:cNvSpPr>
          <p:nvPr/>
        </p:nvSpPr>
        <p:spPr>
          <a:xfrm>
            <a:off x="1581150" y="5219700"/>
            <a:ext cx="9715500" cy="0"/>
          </a:xfrm>
          <a:prstGeom prst="line">
            <a:avLst/>
          </a:prstGeom>
          <a:noFill/>
          <a:ln w="9525">
            <a:solidFill>
              <a:srgbClr val="CDD5C8"/>
            </a:solidFill>
            <a:prstDash val="solid"/>
          </a:ln>
        </p:spPr>
      </p:sp>
      <p:sp>
        <p:nvSpPr>
          <p:cNvPr id="20" name="text-41">
            <a:extLst>
              <a:ext uri="{FF2B5EF4-FFF2-40B4-BE49-F238E27FC236}">
                <a16:creationId xmlns:a16="http://schemas.microsoft.com/office/drawing/2014/main" xmlns="" id="{5F0B56E7-2506-4704-B6FA-08F51CA1042F}"/>
              </a:ext>
            </a:extLst>
          </p:cNvPr>
          <p:cNvSpPr>
            <a:spLocks noGrp="1"/>
          </p:cNvSpPr>
          <p:nvPr/>
        </p:nvSpPr>
        <p:spPr>
          <a:xfrm>
            <a:off x="1581150" y="5505450"/>
            <a:ext cx="9525000" cy="866775"/>
          </a:xfrm>
          <a:prstGeom prst="rect">
            <a:avLst/>
          </a:prstGeom>
          <a:noFill/>
          <a:ln w="0">
            <a:noFill/>
            <a:prstDash val="solid"/>
          </a:ln>
        </p:spPr>
        <p:txBody>
          <a:bodyPr wrap="square" lIns="0" tIns="0" rIns="0" bIns="0" anchor="t">
            <a:noAutofit/>
          </a:bodyPr>
          <a:lstStyle>
            <a:defPPr algn="l">
              <a:defRPr lang="ru-RU" altLang="ru-RU" sz="2250" b="1">
                <a:solidFill>
                  <a:srgbClr val="527566"/>
                </a:solidFill>
                <a:latin typeface="DejaVu Sans"/>
                <a:ea typeface="DejaVu Sans"/>
                <a:cs typeface="DejaVu Sans"/>
              </a:defRPr>
            </a:defPPr>
          </a:lstStyle>
          <a:p>
            <a:pPr algn="l">
              <a:defRPr lang="ru-RU" altLang="ru-RU" sz="2250" b="1">
                <a:solidFill>
                  <a:srgbClr val="527566"/>
                </a:solidFill>
                <a:latin typeface="DejaVu Sans"/>
                <a:ea typeface="DejaVu Sans"/>
                <a:cs typeface="DejaVu Sans"/>
              </a:defRPr>
            </a:pPr>
            <a:r>
              <a:rPr lang="ru-RU" altLang="ru-RU" sz="2250" b="1">
                <a:solidFill>
                  <a:srgbClr val="527566"/>
                </a:solidFill>
                <a:latin typeface="DejaVu Sans"/>
                <a:ea typeface="DejaVu Sans"/>
                <a:cs typeface="DejaVu Sans"/>
              </a:rPr>
              <a:t>«После показа первого шага</a:t>
            </a:r>
            <a:endParaRPr lang="ru-RU" altLang="ru-RU"/>
          </a:p>
          <a:p>
            <a:pPr algn="l">
              <a:defRPr lang="ru-RU" altLang="ru-RU" sz="2250" b="1">
                <a:solidFill>
                  <a:srgbClr val="527566"/>
                </a:solidFill>
                <a:latin typeface="DejaVu Sans"/>
                <a:ea typeface="DejaVu Sans"/>
                <a:cs typeface="DejaVu Sans"/>
              </a:defRPr>
            </a:pPr>
            <a:r>
              <a:rPr lang="ru-RU" altLang="ru-RU" sz="2250" b="1">
                <a:solidFill>
                  <a:srgbClr val="527566"/>
                </a:solidFill>
                <a:latin typeface="DejaVu Sans"/>
                <a:ea typeface="DejaVu Sans"/>
                <a:cs typeface="DejaVu Sans"/>
              </a:rPr>
              <a:t>ребёнок приступил к работе»</a:t>
            </a:r>
            <a:endParaRPr lang="ru-RU" altLang="ru-RU"/>
          </a:p>
        </p:txBody>
      </p:sp>
    </p:spTree>
    <p:extLst>
      <p:ext uri="{BB962C8B-B14F-4D97-AF65-F5344CB8AC3E}">
        <p14:creationId xmlns:p14="http://schemas.microsoft.com/office/powerpoint/2010/main" xmlns="" val="177941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E22B5084-D6D3-42A7-A990-3DD26C843A83}"/>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42">
            <a:extLst>
              <a:ext uri="{FF2B5EF4-FFF2-40B4-BE49-F238E27FC236}">
                <a16:creationId xmlns:a16="http://schemas.microsoft.com/office/drawing/2014/main" xmlns="" id="{631B1ABC-67BF-40C1-9935-D431CE8A57A1}"/>
              </a:ext>
            </a:extLst>
          </p:cNvPr>
          <p:cNvSpPr>
            <a:spLocks noGrp="1"/>
          </p:cNvSpPr>
          <p:nvPr/>
        </p:nvSpPr>
        <p:spPr>
          <a:xfrm>
            <a:off x="914400" y="628650"/>
            <a:ext cx="10382250" cy="1066800"/>
          </a:xfrm>
          <a:prstGeom prst="rect">
            <a:avLst/>
          </a:prstGeom>
          <a:noFill/>
          <a:ln w="0">
            <a:noFill/>
            <a:prstDash val="solid"/>
          </a:ln>
        </p:spPr>
        <p:txBody>
          <a:bodyPr wrap="square" lIns="0" tIns="0" rIns="0" bIns="0" anchor="t">
            <a:noAutofit/>
          </a:bodyPr>
          <a:lstStyle>
            <a:defPPr algn="l">
              <a:defRPr lang="ru-RU" altLang="ru-RU" sz="3225" b="1">
                <a:solidFill>
                  <a:srgbClr val="264A43"/>
                </a:solidFill>
                <a:latin typeface="DejaVu Sans"/>
                <a:ea typeface="DejaVu Sans"/>
                <a:cs typeface="DejaVu Sans"/>
              </a:defRPr>
            </a:defPPr>
          </a:lstStyle>
          <a:p>
            <a:pPr algn="l">
              <a:defRPr lang="ru-RU" altLang="ru-RU" sz="3225" b="1">
                <a:solidFill>
                  <a:srgbClr val="264A43"/>
                </a:solidFill>
                <a:latin typeface="DejaVu Sans"/>
                <a:ea typeface="DejaVu Sans"/>
                <a:cs typeface="DejaVu Sans"/>
              </a:defRPr>
            </a:pPr>
            <a:r>
              <a:rPr lang="ru-RU" altLang="ru-RU" sz="3225" b="1">
                <a:solidFill>
                  <a:srgbClr val="264A43"/>
                </a:solidFill>
                <a:latin typeface="DejaVu Sans"/>
                <a:ea typeface="DejaVu Sans"/>
                <a:cs typeface="DejaVu Sans"/>
              </a:rPr>
              <a:t>Формы поддержки родителей</a:t>
            </a:r>
            <a:endParaRPr lang="ru-RU" altLang="ru-RU"/>
          </a:p>
        </p:txBody>
      </p:sp>
      <p:sp>
        <p:nvSpPr>
          <p:cNvPr id="3" name="text-43">
            <a:extLst>
              <a:ext uri="{FF2B5EF4-FFF2-40B4-BE49-F238E27FC236}">
                <a16:creationId xmlns:a16="http://schemas.microsoft.com/office/drawing/2014/main" xmlns="" id="{BE23BBAB-7DBA-461E-A70A-D13BCB0DD208}"/>
              </a:ext>
            </a:extLst>
          </p:cNvPr>
          <p:cNvSpPr>
            <a:spLocks noGrp="1"/>
          </p:cNvSpPr>
          <p:nvPr/>
        </p:nvSpPr>
        <p:spPr>
          <a:xfrm>
            <a:off x="10401300" y="6324600"/>
            <a:ext cx="895350" cy="247650"/>
          </a:xfrm>
          <a:prstGeom prst="rect">
            <a:avLst/>
          </a:prstGeom>
          <a:noFill/>
          <a:ln w="0">
            <a:noFill/>
            <a:prstDash val="solid"/>
          </a:ln>
        </p:spPr>
        <p:txBody>
          <a:bodyPr wrap="square" lIns="0" tIns="0" rIns="0" bIns="0" anchor="t">
            <a:noAutofit/>
          </a:bodyPr>
          <a:lstStyle>
            <a:defPPr algn="r">
              <a:defRPr lang="ru-RU" altLang="ru-RU" sz="1200" b="0">
                <a:solidFill>
                  <a:srgbClr val="4B5F53"/>
                </a:solidFill>
                <a:latin typeface="DejaVu Sans"/>
                <a:ea typeface="DejaVu Sans"/>
                <a:cs typeface="DejaVu Sans"/>
              </a:defRPr>
            </a:defPPr>
          </a:lstStyle>
          <a:p>
            <a:pPr algn="r">
              <a:defRPr lang="ru-RU" altLang="ru-RU" sz="1200" b="0">
                <a:solidFill>
                  <a:srgbClr val="4B5F53"/>
                </a:solidFill>
                <a:latin typeface="DejaVu Sans"/>
                <a:ea typeface="DejaVu Sans"/>
                <a:cs typeface="DejaVu Sans"/>
              </a:defRPr>
            </a:pPr>
            <a:r>
              <a:rPr lang="ru-RU" altLang="ru-RU" sz="1200" b="0">
                <a:solidFill>
                  <a:srgbClr val="4B5F53"/>
                </a:solidFill>
                <a:latin typeface="DejaVu Sans"/>
                <a:ea typeface="DejaVu Sans"/>
                <a:cs typeface="DejaVu Sans"/>
              </a:rPr>
              <a:t>05 / 7</a:t>
            </a:r>
            <a:endParaRPr lang="ru-RU" altLang="ru-RU"/>
          </a:p>
        </p:txBody>
      </p:sp>
      <p:graphicFrame>
        <p:nvGraphicFramePr>
          <p:cNvPr id="4" name="Таблица 3">
            <a:extLst>
              <a:ext uri="{FF2B5EF4-FFF2-40B4-BE49-F238E27FC236}">
                <a16:creationId xmlns:a16="http://schemas.microsoft.com/office/drawing/2014/main" xmlns="" id="{2D14D085-5EA3-40DE-8BEF-7F5C1BF4A2D6}"/>
              </a:ext>
            </a:extLst>
          </p:cNvPr>
          <p:cNvGraphicFramePr/>
          <p:nvPr/>
        </p:nvGraphicFramePr>
        <p:xfrm>
          <a:off x="914400" y="1809750"/>
          <a:ext cx="10382250" cy="3524250"/>
        </p:xfrm>
        <a:graphic>
          <a:graphicData uri="http://schemas.openxmlformats.org/drawingml/2006/table">
            <a:tbl>
              <a:tblPr firstRow="1"/>
              <a:tblGrid>
                <a:gridCol w="4695825"/>
                <a:gridCol w="5686425"/>
              </a:tblGrid>
              <a:tr h="666750">
                <a:tc>
                  <a:txBody>
                    <a:bodyPr/>
                    <a:lstStyle/>
                    <a:p>
                      <a:pPr algn="l"/>
                      <a:r>
                        <a:rPr lang="ru-RU" altLang="ru-RU" sz="2175" b="1">
                          <a:solidFill>
                            <a:srgbClr val="FFFFFF"/>
                          </a:solidFill>
                          <a:latin typeface="DejaVu Sans"/>
                          <a:ea typeface="DejaVu Sans"/>
                          <a:cs typeface="DejaVu Sans"/>
                        </a:rPr>
                        <a:t>Задача</a:t>
                      </a:r>
                      <a:endParaRPr lang="ru-RU" altLang="ru-RU"/>
                    </a:p>
                  </a:txBody>
                  <a:tcPr anchor="ctr">
                    <a:lnL w="9525">
                      <a:solidFill>
                        <a:srgbClr val="CDD5C8"/>
                      </a:solidFill>
                      <a:prstDash val="solid"/>
                    </a:lnL>
                    <a:lnR w="9525">
                      <a:solidFill>
                        <a:srgbClr val="CDD5C8"/>
                      </a:solidFill>
                      <a:prstDash val="solid"/>
                    </a:lnR>
                    <a:lnT w="9525">
                      <a:solidFill>
                        <a:srgbClr val="CDD5C8"/>
                      </a:solidFill>
                      <a:prstDash val="solid"/>
                    </a:lnT>
                    <a:lnB w="9525">
                      <a:solidFill>
                        <a:srgbClr val="CDD5C8"/>
                      </a:solidFill>
                      <a:prstDash val="solid"/>
                    </a:lnB>
                    <a:solidFill>
                      <a:srgbClr val="527566"/>
                    </a:solidFill>
                  </a:tcPr>
                </a:tc>
                <a:tc>
                  <a:txBody>
                    <a:bodyPr/>
                    <a:lstStyle/>
                    <a:p>
                      <a:pPr algn="l"/>
                      <a:r>
                        <a:rPr lang="ru-RU" altLang="ru-RU" sz="2175" b="1">
                          <a:solidFill>
                            <a:srgbClr val="FFFFFF"/>
                          </a:solidFill>
                          <a:latin typeface="DejaVu Sans"/>
                          <a:ea typeface="DejaVu Sans"/>
                          <a:cs typeface="DejaVu Sans"/>
                        </a:rPr>
                        <a:t>Форма взаимодействия</a:t>
                      </a:r>
                      <a:endParaRPr lang="ru-RU" altLang="ru-RU"/>
                    </a:p>
                  </a:txBody>
                  <a:tcPr anchor="ctr">
                    <a:lnL w="9525" cap="flat" cmpd="sng" algn="ctr">
                      <a:solidFill>
                        <a:srgbClr val="CDD5C8"/>
                      </a:solidFill>
                      <a:prstDash val="solid"/>
                      <a:round/>
                      <a:headEnd type="none" w="med" len="med"/>
                      <a:tailEnd type="none" w="med" len="med"/>
                    </a:lnL>
                    <a:lnR w="9525">
                      <a:solidFill>
                        <a:srgbClr val="CDD5C8"/>
                      </a:solidFill>
                      <a:prstDash val="solid"/>
                    </a:lnR>
                    <a:lnT w="9525">
                      <a:solidFill>
                        <a:srgbClr val="CDD5C8"/>
                      </a:solidFill>
                      <a:prstDash val="solid"/>
                    </a:lnT>
                    <a:lnB w="9525">
                      <a:solidFill>
                        <a:srgbClr val="CDD5C8"/>
                      </a:solidFill>
                      <a:prstDash val="solid"/>
                    </a:lnB>
                    <a:solidFill>
                      <a:srgbClr val="527566"/>
                    </a:solidFill>
                  </a:tcPr>
                </a:tc>
              </a:tr>
              <a:tr h="714375">
                <a:tc>
                  <a:txBody>
                    <a:bodyPr/>
                    <a:lstStyle/>
                    <a:p>
                      <a:pPr algn="l"/>
                      <a:r>
                        <a:rPr lang="ru-RU" altLang="ru-RU" sz="1950" b="0">
                          <a:solidFill>
                            <a:srgbClr val="264A43"/>
                          </a:solidFill>
                          <a:latin typeface="DejaVu Sans"/>
                          <a:ea typeface="DejaVu Sans"/>
                          <a:cs typeface="DejaVu Sans"/>
                        </a:rPr>
                        <a:t>Разобрать трудность</a:t>
                      </a:r>
                      <a:endParaRPr lang="ru-RU" altLang="ru-RU"/>
                    </a:p>
                  </a:txBody>
                  <a:tcPr anchor="ctr">
                    <a:lnL w="9525">
                      <a:solidFill>
                        <a:srgbClr val="CDD5C8"/>
                      </a:solidFill>
                      <a:prstDash val="soli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c>
                  <a:txBody>
                    <a:bodyPr/>
                    <a:lstStyle/>
                    <a:p>
                      <a:pPr algn="l"/>
                      <a:r>
                        <a:rPr lang="ru-RU" altLang="ru-RU" sz="1950" b="0">
                          <a:solidFill>
                            <a:srgbClr val="264A43"/>
                          </a:solidFill>
                          <a:latin typeface="DejaVu Sans"/>
                          <a:ea typeface="DejaVu Sans"/>
                          <a:cs typeface="DejaVu Sans"/>
                        </a:rPr>
                        <a:t>Индивидуальная консультация</a:t>
                      </a:r>
                      <a:endParaRPr lang="ru-RU" altLang="ru-RU"/>
                    </a:p>
                  </a:txBody>
                  <a:tcPr anchor="ctr">
                    <a:lnL w="9525" cap="flat" cmpd="sng" algn="ctr">
                      <a:solidFill>
                        <a:srgbClr val="CDD5C8"/>
                      </a:solidFill>
                      <a:prstDash val="solid"/>
                      <a:round/>
                      <a:headEnd type="none" w="med" len="med"/>
                      <a:tailEnd type="none" w="med" len="me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r>
              <a:tr h="714375">
                <a:tc>
                  <a:txBody>
                    <a:bodyPr/>
                    <a:lstStyle/>
                    <a:p>
                      <a:pPr algn="l"/>
                      <a:r>
                        <a:rPr lang="ru-RU" altLang="ru-RU" sz="1950" b="0">
                          <a:solidFill>
                            <a:srgbClr val="264A43"/>
                          </a:solidFill>
                          <a:latin typeface="DejaVu Sans"/>
                          <a:ea typeface="DejaVu Sans"/>
                          <a:cs typeface="DejaVu Sans"/>
                        </a:rPr>
                        <a:t>Освоить способ помощи</a:t>
                      </a:r>
                      <a:endParaRPr lang="ru-RU" altLang="ru-RU"/>
                    </a:p>
                  </a:txBody>
                  <a:tcPr anchor="ctr">
                    <a:lnL w="9525">
                      <a:solidFill>
                        <a:srgbClr val="CDD5C8"/>
                      </a:solidFill>
                      <a:prstDash val="soli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c>
                  <a:txBody>
                    <a:bodyPr/>
                    <a:lstStyle/>
                    <a:p>
                      <a:pPr algn="l"/>
                      <a:r>
                        <a:rPr lang="ru-RU" altLang="ru-RU" sz="1950" b="0">
                          <a:solidFill>
                            <a:srgbClr val="264A43"/>
                          </a:solidFill>
                          <a:latin typeface="DejaVu Sans"/>
                          <a:ea typeface="DejaVu Sans"/>
                          <a:cs typeface="DejaVu Sans"/>
                        </a:rPr>
                        <a:t>Показ и совместная проба</a:t>
                      </a:r>
                      <a:endParaRPr lang="ru-RU" altLang="ru-RU"/>
                    </a:p>
                  </a:txBody>
                  <a:tcPr anchor="ctr">
                    <a:lnL w="9525" cap="flat" cmpd="sng" algn="ctr">
                      <a:solidFill>
                        <a:srgbClr val="CDD5C8"/>
                      </a:solidFill>
                      <a:prstDash val="solid"/>
                      <a:round/>
                      <a:headEnd type="none" w="med" len="med"/>
                      <a:tailEnd type="none" w="med" len="me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r>
              <a:tr h="714375">
                <a:tc>
                  <a:txBody>
                    <a:bodyPr/>
                    <a:lstStyle/>
                    <a:p>
                      <a:pPr algn="l"/>
                      <a:r>
                        <a:rPr lang="ru-RU" altLang="ru-RU" sz="1950" b="0">
                          <a:solidFill>
                            <a:srgbClr val="264A43"/>
                          </a:solidFill>
                          <a:latin typeface="DejaVu Sans"/>
                          <a:ea typeface="DejaVu Sans"/>
                          <a:cs typeface="DejaVu Sans"/>
                        </a:rPr>
                        <a:t>Поддержать дома</a:t>
                      </a:r>
                      <a:endParaRPr lang="ru-RU" altLang="ru-RU"/>
                    </a:p>
                  </a:txBody>
                  <a:tcPr anchor="ctr">
                    <a:lnL w="9525">
                      <a:solidFill>
                        <a:srgbClr val="CDD5C8"/>
                      </a:solidFill>
                      <a:prstDash val="soli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c>
                  <a:txBody>
                    <a:bodyPr/>
                    <a:lstStyle/>
                    <a:p>
                      <a:pPr algn="l"/>
                      <a:r>
                        <a:rPr lang="ru-RU" altLang="ru-RU" sz="1950" b="0">
                          <a:solidFill>
                            <a:srgbClr val="264A43"/>
                          </a:solidFill>
                          <a:latin typeface="DejaVu Sans"/>
                          <a:ea typeface="DejaVu Sans"/>
                          <a:cs typeface="DejaVu Sans"/>
                        </a:rPr>
                        <a:t>Короткая рекомендация</a:t>
                      </a:r>
                      <a:endParaRPr lang="ru-RU" altLang="ru-RU"/>
                    </a:p>
                  </a:txBody>
                  <a:tcPr anchor="ctr">
                    <a:lnL w="9525" cap="flat" cmpd="sng" algn="ctr">
                      <a:solidFill>
                        <a:srgbClr val="CDD5C8"/>
                      </a:solidFill>
                      <a:prstDash val="solid"/>
                      <a:round/>
                      <a:headEnd type="none" w="med" len="med"/>
                      <a:tailEnd type="none" w="med" len="me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r>
              <a:tr h="714375">
                <a:tc>
                  <a:txBody>
                    <a:bodyPr/>
                    <a:lstStyle/>
                    <a:p>
                      <a:pPr algn="l"/>
                      <a:r>
                        <a:rPr lang="ru-RU" altLang="ru-RU" sz="1950" b="0">
                          <a:solidFill>
                            <a:srgbClr val="264A43"/>
                          </a:solidFill>
                          <a:latin typeface="DejaVu Sans"/>
                          <a:ea typeface="DejaVu Sans"/>
                          <a:cs typeface="DejaVu Sans"/>
                        </a:rPr>
                        <a:t>Сохранить инициативу ребёнка</a:t>
                      </a:r>
                      <a:endParaRPr lang="ru-RU" altLang="ru-RU"/>
                    </a:p>
                  </a:txBody>
                  <a:tcPr anchor="ctr">
                    <a:lnL w="9525">
                      <a:solidFill>
                        <a:srgbClr val="CDD5C8"/>
                      </a:solidFill>
                      <a:prstDash val="soli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c>
                  <a:txBody>
                    <a:bodyPr/>
                    <a:lstStyle/>
                    <a:p>
                      <a:pPr algn="l"/>
                      <a:r>
                        <a:rPr lang="ru-RU" altLang="ru-RU" sz="1950" b="0">
                          <a:solidFill>
                            <a:srgbClr val="264A43"/>
                          </a:solidFill>
                          <a:latin typeface="DejaVu Sans"/>
                          <a:ea typeface="DejaVu Sans"/>
                          <a:cs typeface="DejaVu Sans"/>
                        </a:rPr>
                        <a:t>Совместное творчество</a:t>
                      </a:r>
                      <a:endParaRPr lang="ru-RU" altLang="ru-RU"/>
                    </a:p>
                  </a:txBody>
                  <a:tcPr anchor="ctr">
                    <a:lnL w="9525" cap="flat" cmpd="sng" algn="ctr">
                      <a:solidFill>
                        <a:srgbClr val="CDD5C8"/>
                      </a:solidFill>
                      <a:prstDash val="solid"/>
                      <a:round/>
                      <a:headEnd type="none" w="med" len="med"/>
                      <a:tailEnd type="none" w="med" len="med"/>
                    </a:lnL>
                    <a:lnR w="9525">
                      <a:solidFill>
                        <a:srgbClr val="CDD5C8"/>
                      </a:solidFill>
                      <a:prstDash val="solid"/>
                    </a:lnR>
                    <a:lnT w="9525" cap="flat" cmpd="sng" algn="ctr">
                      <a:solidFill>
                        <a:srgbClr val="CDD5C8"/>
                      </a:solidFill>
                      <a:prstDash val="solid"/>
                      <a:round/>
                      <a:headEnd type="none" w="med" len="med"/>
                      <a:tailEnd type="none" w="med" len="med"/>
                    </a:lnT>
                    <a:lnB w="9525">
                      <a:solidFill>
                        <a:srgbClr val="CDD5C8"/>
                      </a:solidFill>
                      <a:prstDash val="solid"/>
                    </a:lnB>
                    <a:solidFill>
                      <a:srgbClr val="FAF7EE"/>
                    </a:solidFill>
                  </a:tcPr>
                </a:tc>
              </a:tr>
            </a:tbl>
          </a:graphicData>
        </a:graphic>
      </p:graphicFrame>
      <p:sp>
        <p:nvSpPr>
          <p:cNvPr id="5" name="text-44">
            <a:extLst>
              <a:ext uri="{FF2B5EF4-FFF2-40B4-BE49-F238E27FC236}">
                <a16:creationId xmlns:a16="http://schemas.microsoft.com/office/drawing/2014/main" xmlns="" id="{D926CFAE-E6F2-4AB5-9329-B06894B38D28}"/>
              </a:ext>
            </a:extLst>
          </p:cNvPr>
          <p:cNvSpPr>
            <a:spLocks noGrp="1"/>
          </p:cNvSpPr>
          <p:nvPr/>
        </p:nvSpPr>
        <p:spPr>
          <a:xfrm>
            <a:off x="1581150" y="5800725"/>
            <a:ext cx="9715500" cy="600075"/>
          </a:xfrm>
          <a:prstGeom prst="rect">
            <a:avLst/>
          </a:prstGeom>
          <a:noFill/>
          <a:ln w="0">
            <a:noFill/>
            <a:prstDash val="solid"/>
          </a:ln>
        </p:spPr>
        <p:txBody>
          <a:bodyPr wrap="square" lIns="0" tIns="0" rIns="0" bIns="0" anchor="t">
            <a:noAutofit/>
          </a:bodyPr>
          <a:lstStyle>
            <a:defPPr algn="l">
              <a:defRPr lang="ru-RU" altLang="ru-RU" sz="2100" b="1">
                <a:solidFill>
                  <a:srgbClr val="86452F"/>
                </a:solidFill>
                <a:latin typeface="DejaVu Sans"/>
                <a:ea typeface="DejaVu Sans"/>
                <a:cs typeface="DejaVu Sans"/>
              </a:defRPr>
            </a:defPPr>
          </a:lstStyle>
          <a:p>
            <a:pPr algn="l">
              <a:defRPr lang="ru-RU" altLang="ru-RU" sz="2100" b="1">
                <a:solidFill>
                  <a:srgbClr val="86452F"/>
                </a:solidFill>
                <a:latin typeface="DejaVu Sans"/>
                <a:ea typeface="DejaVu Sans"/>
                <a:cs typeface="DejaVu Sans"/>
              </a:defRPr>
            </a:pPr>
            <a:r>
              <a:rPr lang="ru-RU" altLang="ru-RU" sz="2100" b="1">
                <a:solidFill>
                  <a:srgbClr val="86452F"/>
                </a:solidFill>
                <a:latin typeface="DejaVu Sans"/>
                <a:ea typeface="DejaVu Sans"/>
                <a:cs typeface="DejaVu Sans"/>
              </a:rPr>
              <a:t>Рекомендации учитывают возможности семьи</a:t>
            </a:r>
            <a:endParaRPr lang="ru-RU" altLang="ru-RU"/>
          </a:p>
        </p:txBody>
      </p:sp>
    </p:spTree>
    <p:extLst>
      <p:ext uri="{BB962C8B-B14F-4D97-AF65-F5344CB8AC3E}">
        <p14:creationId xmlns:p14="http://schemas.microsoft.com/office/powerpoint/2010/main" xmlns="" val="1345720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xmlns="" id="{21065FFA-5E33-44C4-8041-C19BC7A8B118}"/>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45">
            <a:extLst>
              <a:ext uri="{FF2B5EF4-FFF2-40B4-BE49-F238E27FC236}">
                <a16:creationId xmlns:a16="http://schemas.microsoft.com/office/drawing/2014/main" xmlns="" id="{35B82C12-A6E8-46A2-9538-6EDD06B57312}"/>
              </a:ext>
            </a:extLst>
          </p:cNvPr>
          <p:cNvSpPr>
            <a:spLocks noGrp="1"/>
          </p:cNvSpPr>
          <p:nvPr/>
        </p:nvSpPr>
        <p:spPr>
          <a:xfrm>
            <a:off x="914400" y="628650"/>
            <a:ext cx="10382250" cy="1066800"/>
          </a:xfrm>
          <a:prstGeom prst="rect">
            <a:avLst/>
          </a:prstGeom>
          <a:noFill/>
          <a:ln w="0">
            <a:noFill/>
            <a:prstDash val="solid"/>
          </a:ln>
        </p:spPr>
        <p:txBody>
          <a:bodyPr wrap="square" lIns="0" tIns="0" rIns="0" bIns="0" anchor="t">
            <a:noAutofit/>
          </a:bodyPr>
          <a:lstStyle>
            <a:defPPr algn="l">
              <a:defRPr lang="ru-RU" altLang="ru-RU" sz="3225" b="1">
                <a:solidFill>
                  <a:srgbClr val="264A43"/>
                </a:solidFill>
                <a:latin typeface="DejaVu Sans"/>
                <a:ea typeface="DejaVu Sans"/>
                <a:cs typeface="DejaVu Sans"/>
              </a:defRPr>
            </a:defPPr>
          </a:lstStyle>
          <a:p>
            <a:pPr algn="l">
              <a:defRPr lang="ru-RU" altLang="ru-RU" sz="3225" b="1">
                <a:solidFill>
                  <a:srgbClr val="264A43"/>
                </a:solidFill>
                <a:latin typeface="DejaVu Sans"/>
                <a:ea typeface="DejaVu Sans"/>
                <a:cs typeface="DejaVu Sans"/>
              </a:defRPr>
            </a:pPr>
            <a:r>
              <a:rPr lang="ru-RU" altLang="ru-RU" sz="3225" b="1">
                <a:solidFill>
                  <a:srgbClr val="264A43"/>
                </a:solidFill>
                <a:latin typeface="DejaVu Sans"/>
                <a:ea typeface="DejaVu Sans"/>
                <a:cs typeface="DejaVu Sans"/>
              </a:rPr>
              <a:t>Разговор о подготовке к концерту</a:t>
            </a:r>
            <a:endParaRPr lang="ru-RU" altLang="ru-RU"/>
          </a:p>
        </p:txBody>
      </p:sp>
      <p:sp>
        <p:nvSpPr>
          <p:cNvPr id="3" name="text-46">
            <a:extLst>
              <a:ext uri="{FF2B5EF4-FFF2-40B4-BE49-F238E27FC236}">
                <a16:creationId xmlns:a16="http://schemas.microsoft.com/office/drawing/2014/main" xmlns="" id="{76954B9E-3899-43E4-A5B4-7F7FE8C34711}"/>
              </a:ext>
            </a:extLst>
          </p:cNvPr>
          <p:cNvSpPr>
            <a:spLocks noGrp="1"/>
          </p:cNvSpPr>
          <p:nvPr/>
        </p:nvSpPr>
        <p:spPr>
          <a:xfrm>
            <a:off x="10401300" y="6324600"/>
            <a:ext cx="895350" cy="247650"/>
          </a:xfrm>
          <a:prstGeom prst="rect">
            <a:avLst/>
          </a:prstGeom>
          <a:noFill/>
          <a:ln w="0">
            <a:noFill/>
            <a:prstDash val="solid"/>
          </a:ln>
        </p:spPr>
        <p:txBody>
          <a:bodyPr wrap="square" lIns="0" tIns="0" rIns="0" bIns="0" anchor="t">
            <a:noAutofit/>
          </a:bodyPr>
          <a:lstStyle>
            <a:defPPr algn="r">
              <a:defRPr lang="ru-RU" altLang="ru-RU" sz="1200" b="0">
                <a:solidFill>
                  <a:srgbClr val="4B5F53"/>
                </a:solidFill>
                <a:latin typeface="DejaVu Sans"/>
                <a:ea typeface="DejaVu Sans"/>
                <a:cs typeface="DejaVu Sans"/>
              </a:defRPr>
            </a:defPPr>
          </a:lstStyle>
          <a:p>
            <a:pPr algn="r">
              <a:defRPr lang="ru-RU" altLang="ru-RU" sz="1200" b="0">
                <a:solidFill>
                  <a:srgbClr val="4B5F53"/>
                </a:solidFill>
                <a:latin typeface="DejaVu Sans"/>
                <a:ea typeface="DejaVu Sans"/>
                <a:cs typeface="DejaVu Sans"/>
              </a:defRPr>
            </a:pPr>
            <a:r>
              <a:rPr lang="ru-RU" altLang="ru-RU" sz="1200" b="0">
                <a:solidFill>
                  <a:srgbClr val="4B5F53"/>
                </a:solidFill>
                <a:latin typeface="DejaVu Sans"/>
                <a:ea typeface="DejaVu Sans"/>
                <a:cs typeface="DejaVu Sans"/>
              </a:rPr>
              <a:t>06 / 7</a:t>
            </a:r>
            <a:endParaRPr lang="ru-RU" altLang="ru-RU"/>
          </a:p>
        </p:txBody>
      </p:sp>
      <p:sp>
        <p:nvSpPr>
          <p:cNvPr id="4" name="text-47">
            <a:extLst>
              <a:ext uri="{FF2B5EF4-FFF2-40B4-BE49-F238E27FC236}">
                <a16:creationId xmlns:a16="http://schemas.microsoft.com/office/drawing/2014/main" xmlns="" id="{0CFB270D-F6EC-495A-8DE4-3C6320C64114}"/>
              </a:ext>
            </a:extLst>
          </p:cNvPr>
          <p:cNvSpPr>
            <a:spLocks noGrp="1"/>
          </p:cNvSpPr>
          <p:nvPr/>
        </p:nvSpPr>
        <p:spPr>
          <a:xfrm>
            <a:off x="914400" y="1457325"/>
            <a:ext cx="9525000" cy="381000"/>
          </a:xfrm>
          <a:prstGeom prst="rect">
            <a:avLst/>
          </a:prstGeom>
          <a:noFill/>
          <a:ln w="0">
            <a:noFill/>
            <a:prstDash val="solid"/>
          </a:ln>
        </p:spPr>
        <p:txBody>
          <a:bodyPr wrap="square" lIns="0" tIns="0" rIns="0" bIns="0" anchor="t">
            <a:noAutofit/>
          </a:bodyPr>
          <a:lstStyle>
            <a:defPPr algn="l">
              <a:defRPr lang="ru-RU" altLang="ru-RU" sz="1725" b="1">
                <a:solidFill>
                  <a:srgbClr val="86452F"/>
                </a:solidFill>
                <a:latin typeface="DejaVu Sans"/>
                <a:ea typeface="DejaVu Sans"/>
                <a:cs typeface="DejaVu Sans"/>
              </a:defRPr>
            </a:defPPr>
          </a:lstStyle>
          <a:p>
            <a:pPr algn="l">
              <a:defRPr lang="ru-RU" altLang="ru-RU" sz="1725" b="1">
                <a:solidFill>
                  <a:srgbClr val="86452F"/>
                </a:solidFill>
                <a:latin typeface="DejaVu Sans"/>
                <a:ea typeface="DejaVu Sans"/>
                <a:cs typeface="DejaVu Sans"/>
              </a:defRPr>
            </a:pPr>
            <a:r>
              <a:rPr lang="ru-RU" altLang="ru-RU" sz="1725" b="1">
                <a:solidFill>
                  <a:srgbClr val="86452F"/>
                </a:solidFill>
                <a:latin typeface="DejaVu Sans"/>
                <a:ea typeface="DejaVu Sans"/>
                <a:cs typeface="DejaVu Sans"/>
              </a:rPr>
              <a:t>Условная ситуация</a:t>
            </a:r>
            <a:endParaRPr lang="ru-RU" altLang="ru-RU"/>
          </a:p>
        </p:txBody>
      </p:sp>
      <p:sp>
        <p:nvSpPr>
          <p:cNvPr id="5" name="text-48">
            <a:extLst>
              <a:ext uri="{FF2B5EF4-FFF2-40B4-BE49-F238E27FC236}">
                <a16:creationId xmlns:a16="http://schemas.microsoft.com/office/drawing/2014/main" xmlns="" id="{3FC4794A-D2E7-4B23-8594-C5401487FF5A}"/>
              </a:ext>
            </a:extLst>
          </p:cNvPr>
          <p:cNvSpPr>
            <a:spLocks noGrp="1"/>
          </p:cNvSpPr>
          <p:nvPr/>
        </p:nvSpPr>
        <p:spPr>
          <a:xfrm>
            <a:off x="914400" y="2085975"/>
            <a:ext cx="4438650" cy="428625"/>
          </a:xfrm>
          <a:prstGeom prst="rect">
            <a:avLst/>
          </a:prstGeom>
          <a:noFill/>
          <a:ln w="0">
            <a:noFill/>
            <a:prstDash val="solid"/>
          </a:ln>
        </p:spPr>
        <p:txBody>
          <a:bodyPr wrap="square" lIns="0" tIns="0" rIns="0" bIns="0" anchor="t">
            <a:noAutofit/>
          </a:bodyPr>
          <a:lstStyle>
            <a:defPPr algn="l">
              <a:defRPr lang="ru-RU" altLang="ru-RU" sz="2250" b="1">
                <a:solidFill>
                  <a:srgbClr val="527566"/>
                </a:solidFill>
                <a:latin typeface="DejaVu Sans"/>
                <a:ea typeface="DejaVu Sans"/>
                <a:cs typeface="DejaVu Sans"/>
              </a:defRPr>
            </a:defPPr>
          </a:lstStyle>
          <a:p>
            <a:pPr algn="l">
              <a:defRPr lang="ru-RU" altLang="ru-RU" sz="2250" b="1">
                <a:solidFill>
                  <a:srgbClr val="527566"/>
                </a:solidFill>
                <a:latin typeface="DejaVu Sans"/>
                <a:ea typeface="DejaVu Sans"/>
                <a:cs typeface="DejaVu Sans"/>
              </a:defRPr>
            </a:pPr>
            <a:r>
              <a:rPr lang="ru-RU" altLang="ru-RU" sz="2250" b="1">
                <a:solidFill>
                  <a:srgbClr val="527566"/>
                </a:solidFill>
                <a:latin typeface="DejaVu Sans"/>
                <a:ea typeface="DejaVu Sans"/>
                <a:cs typeface="DejaVu Sans"/>
              </a:rPr>
              <a:t>Запрос родителя</a:t>
            </a:r>
            <a:endParaRPr lang="ru-RU" altLang="ru-RU"/>
          </a:p>
        </p:txBody>
      </p:sp>
      <p:sp>
        <p:nvSpPr>
          <p:cNvPr id="6" name="text-49">
            <a:extLst>
              <a:ext uri="{FF2B5EF4-FFF2-40B4-BE49-F238E27FC236}">
                <a16:creationId xmlns:a16="http://schemas.microsoft.com/office/drawing/2014/main" xmlns="" id="{2D167564-87DE-490A-93A3-3C6620897F81}"/>
              </a:ext>
            </a:extLst>
          </p:cNvPr>
          <p:cNvSpPr>
            <a:spLocks noGrp="1"/>
          </p:cNvSpPr>
          <p:nvPr/>
        </p:nvSpPr>
        <p:spPr>
          <a:xfrm>
            <a:off x="914400" y="2667000"/>
            <a:ext cx="4476750" cy="847725"/>
          </a:xfrm>
          <a:prstGeom prst="rect">
            <a:avLst/>
          </a:prstGeom>
          <a:noFill/>
          <a:ln w="0">
            <a:noFill/>
            <a:prstDash val="solid"/>
          </a:ln>
        </p:spPr>
        <p:txBody>
          <a:bodyPr wrap="square" lIns="0" tIns="0" rIns="0" bIns="0" anchor="t">
            <a:noAutofit/>
          </a:bodyPr>
          <a:lstStyle>
            <a:defPPr algn="l">
              <a:defRPr lang="ru-RU" altLang="ru-RU" sz="2175" b="0">
                <a:solidFill>
                  <a:srgbClr val="264A43"/>
                </a:solidFill>
                <a:latin typeface="DejaVu Sans"/>
                <a:ea typeface="DejaVu Sans"/>
                <a:cs typeface="DejaVu Sans"/>
              </a:defRPr>
            </a:defPPr>
          </a:lstStyle>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Хочет сольного</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выступления ребёнка</a:t>
            </a:r>
            <a:endParaRPr lang="ru-RU" altLang="ru-RU"/>
          </a:p>
        </p:txBody>
      </p:sp>
      <p:sp>
        <p:nvSpPr>
          <p:cNvPr id="7" name="text-50">
            <a:extLst>
              <a:ext uri="{FF2B5EF4-FFF2-40B4-BE49-F238E27FC236}">
                <a16:creationId xmlns:a16="http://schemas.microsoft.com/office/drawing/2014/main" xmlns="" id="{AFBD7533-01A5-46A8-8382-CA7ACEFDC0CC}"/>
              </a:ext>
            </a:extLst>
          </p:cNvPr>
          <p:cNvSpPr>
            <a:spLocks noGrp="1"/>
          </p:cNvSpPr>
          <p:nvPr/>
        </p:nvSpPr>
        <p:spPr>
          <a:xfrm>
            <a:off x="914400" y="3886200"/>
            <a:ext cx="4572000" cy="447675"/>
          </a:xfrm>
          <a:prstGeom prst="rect">
            <a:avLst/>
          </a:prstGeom>
          <a:noFill/>
          <a:ln w="0">
            <a:noFill/>
            <a:prstDash val="solid"/>
          </a:ln>
        </p:spPr>
        <p:txBody>
          <a:bodyPr wrap="square" lIns="0" tIns="0" rIns="0" bIns="0" anchor="t">
            <a:noAutofit/>
          </a:bodyPr>
          <a:lstStyle>
            <a:defPPr algn="l">
              <a:defRPr lang="ru-RU" altLang="ru-RU" sz="2250" b="1">
                <a:solidFill>
                  <a:srgbClr val="527566"/>
                </a:solidFill>
                <a:latin typeface="DejaVu Sans"/>
                <a:ea typeface="DejaVu Sans"/>
                <a:cs typeface="DejaVu Sans"/>
              </a:defRPr>
            </a:defPPr>
          </a:lstStyle>
          <a:p>
            <a:pPr algn="l">
              <a:defRPr lang="ru-RU" altLang="ru-RU" sz="2250" b="1">
                <a:solidFill>
                  <a:srgbClr val="527566"/>
                </a:solidFill>
                <a:latin typeface="DejaVu Sans"/>
                <a:ea typeface="DejaVu Sans"/>
                <a:cs typeface="DejaVu Sans"/>
              </a:defRPr>
            </a:pPr>
            <a:r>
              <a:rPr lang="ru-RU" altLang="ru-RU" sz="2250" b="1">
                <a:solidFill>
                  <a:srgbClr val="527566"/>
                </a:solidFill>
                <a:latin typeface="DejaVu Sans"/>
                <a:ea typeface="DejaVu Sans"/>
                <a:cs typeface="DejaVu Sans"/>
              </a:rPr>
              <a:t>Наблюдение педагога</a:t>
            </a:r>
            <a:endParaRPr lang="ru-RU" altLang="ru-RU"/>
          </a:p>
        </p:txBody>
      </p:sp>
      <p:sp>
        <p:nvSpPr>
          <p:cNvPr id="8" name="text-51">
            <a:extLst>
              <a:ext uri="{FF2B5EF4-FFF2-40B4-BE49-F238E27FC236}">
                <a16:creationId xmlns:a16="http://schemas.microsoft.com/office/drawing/2014/main" xmlns="" id="{3EA22E2B-FC32-4EF9-ABFB-96EDFD35E233}"/>
              </a:ext>
            </a:extLst>
          </p:cNvPr>
          <p:cNvSpPr>
            <a:spLocks noGrp="1"/>
          </p:cNvSpPr>
          <p:nvPr/>
        </p:nvSpPr>
        <p:spPr>
          <a:xfrm>
            <a:off x="914400" y="4524375"/>
            <a:ext cx="4572000" cy="942975"/>
          </a:xfrm>
          <a:prstGeom prst="rect">
            <a:avLst/>
          </a:prstGeom>
          <a:noFill/>
          <a:ln w="0">
            <a:noFill/>
            <a:prstDash val="solid"/>
          </a:ln>
        </p:spPr>
        <p:txBody>
          <a:bodyPr wrap="square" lIns="0" tIns="0" rIns="0" bIns="0" anchor="t">
            <a:noAutofit/>
          </a:bodyPr>
          <a:lstStyle>
            <a:defPPr algn="l">
              <a:defRPr lang="ru-RU" altLang="ru-RU" sz="2175" b="0">
                <a:solidFill>
                  <a:srgbClr val="264A43"/>
                </a:solidFill>
                <a:latin typeface="DejaVu Sans"/>
                <a:ea typeface="DejaVu Sans"/>
                <a:cs typeface="DejaVu Sans"/>
              </a:defRPr>
            </a:defPPr>
          </a:lstStyle>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Знакомый фрагмент удаётся</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исполнить в малой группе</a:t>
            </a:r>
            <a:endParaRPr lang="ru-RU" altLang="ru-RU"/>
          </a:p>
        </p:txBody>
      </p:sp>
      <p:sp>
        <p:nvSpPr>
          <p:cNvPr id="9" name="text-52">
            <a:extLst>
              <a:ext uri="{FF2B5EF4-FFF2-40B4-BE49-F238E27FC236}">
                <a16:creationId xmlns:a16="http://schemas.microsoft.com/office/drawing/2014/main" xmlns="" id="{92BBAF7A-4571-4D9C-BD01-5E0F2CDF33DC}"/>
              </a:ext>
            </a:extLst>
          </p:cNvPr>
          <p:cNvSpPr>
            <a:spLocks noGrp="1"/>
          </p:cNvSpPr>
          <p:nvPr/>
        </p:nvSpPr>
        <p:spPr>
          <a:xfrm>
            <a:off x="6324600" y="2085975"/>
            <a:ext cx="4981575" cy="466725"/>
          </a:xfrm>
          <a:prstGeom prst="rect">
            <a:avLst/>
          </a:prstGeom>
          <a:noFill/>
          <a:ln w="0">
            <a:noFill/>
            <a:prstDash val="solid"/>
          </a:ln>
        </p:spPr>
        <p:txBody>
          <a:bodyPr wrap="square" lIns="0" tIns="0" rIns="0" bIns="0" anchor="t">
            <a:noAutofit/>
          </a:bodyPr>
          <a:lstStyle>
            <a:defPPr algn="l">
              <a:defRPr lang="ru-RU" altLang="ru-RU" sz="2250" b="1">
                <a:solidFill>
                  <a:srgbClr val="527566"/>
                </a:solidFill>
                <a:latin typeface="DejaVu Sans"/>
                <a:ea typeface="DejaVu Sans"/>
                <a:cs typeface="DejaVu Sans"/>
              </a:defRPr>
            </a:defPPr>
          </a:lstStyle>
          <a:p>
            <a:pPr algn="l">
              <a:defRPr lang="ru-RU" altLang="ru-RU" sz="2250" b="1">
                <a:solidFill>
                  <a:srgbClr val="527566"/>
                </a:solidFill>
                <a:latin typeface="DejaVu Sans"/>
                <a:ea typeface="DejaVu Sans"/>
                <a:cs typeface="DejaVu Sans"/>
              </a:defRPr>
            </a:pPr>
            <a:r>
              <a:rPr lang="ru-RU" altLang="ru-RU" sz="2250" b="1">
                <a:solidFill>
                  <a:srgbClr val="527566"/>
                </a:solidFill>
                <a:latin typeface="DejaVu Sans"/>
                <a:ea typeface="DejaVu Sans"/>
                <a:cs typeface="DejaVu Sans"/>
              </a:rPr>
              <a:t>Возможный ответ</a:t>
            </a:r>
            <a:endParaRPr lang="ru-RU" altLang="ru-RU"/>
          </a:p>
        </p:txBody>
      </p:sp>
      <p:sp>
        <p:nvSpPr>
          <p:cNvPr id="10" name="text-53">
            <a:extLst>
              <a:ext uri="{FF2B5EF4-FFF2-40B4-BE49-F238E27FC236}">
                <a16:creationId xmlns:a16="http://schemas.microsoft.com/office/drawing/2014/main" xmlns="" id="{282A471F-8259-4257-9DAE-33B60D1C8E11}"/>
              </a:ext>
            </a:extLst>
          </p:cNvPr>
          <p:cNvSpPr>
            <a:spLocks noGrp="1"/>
          </p:cNvSpPr>
          <p:nvPr/>
        </p:nvSpPr>
        <p:spPr>
          <a:xfrm>
            <a:off x="6324600" y="2724150"/>
            <a:ext cx="4981575" cy="2762250"/>
          </a:xfrm>
          <a:prstGeom prst="rect">
            <a:avLst/>
          </a:prstGeom>
          <a:noFill/>
          <a:ln w="0">
            <a:noFill/>
            <a:prstDash val="solid"/>
          </a:ln>
        </p:spPr>
        <p:txBody>
          <a:bodyPr wrap="square" lIns="0" tIns="0" rIns="0" bIns="0" anchor="t">
            <a:noAutofit/>
          </a:bodyPr>
          <a:lstStyle>
            <a:defPPr algn="l">
              <a:defRPr lang="ru-RU" altLang="ru-RU" sz="2175" b="0">
                <a:solidFill>
                  <a:srgbClr val="264A43"/>
                </a:solidFill>
                <a:latin typeface="DejaVu Sans"/>
                <a:ea typeface="DejaVu Sans"/>
                <a:cs typeface="DejaVu Sans"/>
              </a:defRPr>
            </a:defPPr>
          </a:lstStyle>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«Предлагаю начать</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с малой группы</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в знакомом зале.</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Посмотрим, какая помощь</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нужна, и обсудим</a:t>
            </a:r>
            <a:endParaRPr lang="ru-RU" altLang="ru-RU"/>
          </a:p>
          <a:p>
            <a:pPr algn="l">
              <a:defRPr lang="ru-RU" altLang="ru-RU" sz="2175" b="0">
                <a:solidFill>
                  <a:srgbClr val="264A43"/>
                </a:solidFill>
                <a:latin typeface="DejaVu Sans"/>
                <a:ea typeface="DejaVu Sans"/>
                <a:cs typeface="DejaVu Sans"/>
              </a:defRPr>
            </a:pPr>
            <a:r>
              <a:rPr lang="ru-RU" altLang="ru-RU" sz="2175" b="0">
                <a:solidFill>
                  <a:srgbClr val="264A43"/>
                </a:solidFill>
                <a:latin typeface="DejaVu Sans"/>
                <a:ea typeface="DejaVu Sans"/>
                <a:cs typeface="DejaVu Sans"/>
              </a:rPr>
              <a:t>следующий шаг»</a:t>
            </a:r>
            <a:endParaRPr lang="ru-RU" altLang="ru-RU"/>
          </a:p>
        </p:txBody>
      </p:sp>
      <p:sp>
        <p:nvSpPr>
          <p:cNvPr id="11" name="text-54">
            <a:extLst>
              <a:ext uri="{FF2B5EF4-FFF2-40B4-BE49-F238E27FC236}">
                <a16:creationId xmlns:a16="http://schemas.microsoft.com/office/drawing/2014/main" xmlns="" id="{82F50514-3932-4EE4-9F80-5A3E0E39FF68}"/>
              </a:ext>
            </a:extLst>
          </p:cNvPr>
          <p:cNvSpPr>
            <a:spLocks noGrp="1"/>
          </p:cNvSpPr>
          <p:nvPr/>
        </p:nvSpPr>
        <p:spPr>
          <a:xfrm>
            <a:off x="1581150" y="5867400"/>
            <a:ext cx="9715500" cy="476250"/>
          </a:xfrm>
          <a:prstGeom prst="rect">
            <a:avLst/>
          </a:prstGeom>
          <a:noFill/>
          <a:ln w="0">
            <a:noFill/>
            <a:prstDash val="solid"/>
          </a:ln>
        </p:spPr>
        <p:txBody>
          <a:bodyPr wrap="square" lIns="0" tIns="0" rIns="0" bIns="0" anchor="t">
            <a:noAutofit/>
          </a:bodyPr>
          <a:lstStyle>
            <a:defPPr algn="l">
              <a:defRPr lang="ru-RU" altLang="ru-RU" sz="2025" b="1">
                <a:solidFill>
                  <a:srgbClr val="86452F"/>
                </a:solidFill>
                <a:latin typeface="DejaVu Sans"/>
                <a:ea typeface="DejaVu Sans"/>
                <a:cs typeface="DejaVu Sans"/>
              </a:defRPr>
            </a:defPPr>
          </a:lstStyle>
          <a:p>
            <a:pPr algn="l">
              <a:defRPr lang="ru-RU" altLang="ru-RU" sz="2025" b="1">
                <a:solidFill>
                  <a:srgbClr val="86452F"/>
                </a:solidFill>
                <a:latin typeface="DejaVu Sans"/>
                <a:ea typeface="DejaVu Sans"/>
                <a:cs typeface="DejaVu Sans"/>
              </a:defRPr>
            </a:pPr>
            <a:r>
              <a:rPr lang="ru-RU" altLang="ru-RU" sz="2025" b="1">
                <a:solidFill>
                  <a:srgbClr val="86452F"/>
                </a:solidFill>
                <a:latin typeface="DejaVu Sans"/>
                <a:ea typeface="DejaVu Sans"/>
                <a:cs typeface="DejaVu Sans"/>
              </a:rPr>
              <a:t>Формат участия согласуем с ребёнком и родителями</a:t>
            </a:r>
            <a:endParaRPr lang="ru-RU" altLang="ru-RU"/>
          </a:p>
        </p:txBody>
      </p:sp>
    </p:spTree>
    <p:extLst>
      <p:ext uri="{BB962C8B-B14F-4D97-AF65-F5344CB8AC3E}">
        <p14:creationId xmlns:p14="http://schemas.microsoft.com/office/powerpoint/2010/main" xmlns="" val="1868162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7EE"/>
        </a:solidFill>
        <a:effectLst/>
      </p:bgPr>
    </p:bg>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xmlns="" id="{446CF89C-866E-4A41-BB9C-890ADF6B65BA}"/>
              </a:ext>
            </a:extLst>
          </p:cNvPr>
          <p:cNvPicPr>
            <a:picLocks noChangeAspect="1"/>
          </p:cNvPicPr>
          <p:nvPr/>
        </p:nvPicPr>
        <p:blipFill>
          <a:blip r:embed="rId3" cstate="print"/>
          <a:srcRect t="27" b="27"/>
          <a:stretch>
            <a:fillRect/>
          </a:stretch>
        </p:blipFill>
        <p:spPr>
          <a:xfrm>
            <a:off x="0" y="0"/>
            <a:ext cx="12192000" cy="6858000"/>
          </a:xfrm>
          <a:prstGeom prst="rect">
            <a:avLst/>
          </a:prstGeom>
        </p:spPr>
      </p:pic>
      <p:sp>
        <p:nvSpPr>
          <p:cNvPr id="2" name="text-55">
            <a:extLst>
              <a:ext uri="{FF2B5EF4-FFF2-40B4-BE49-F238E27FC236}">
                <a16:creationId xmlns:a16="http://schemas.microsoft.com/office/drawing/2014/main" xmlns="" id="{E03E5141-246A-4112-A5E8-D97F91C506C5}"/>
              </a:ext>
            </a:extLst>
          </p:cNvPr>
          <p:cNvSpPr>
            <a:spLocks noGrp="1"/>
          </p:cNvSpPr>
          <p:nvPr/>
        </p:nvSpPr>
        <p:spPr>
          <a:xfrm>
            <a:off x="914400" y="628650"/>
            <a:ext cx="10382250" cy="1066800"/>
          </a:xfrm>
          <a:prstGeom prst="rect">
            <a:avLst/>
          </a:prstGeom>
          <a:noFill/>
          <a:ln w="0">
            <a:noFill/>
            <a:prstDash val="solid"/>
          </a:ln>
        </p:spPr>
        <p:txBody>
          <a:bodyPr wrap="square" lIns="0" tIns="0" rIns="0" bIns="0" anchor="t">
            <a:noAutofit/>
          </a:bodyPr>
          <a:lstStyle>
            <a:defPPr algn="l">
              <a:defRPr lang="ru-RU" altLang="ru-RU" sz="3225" b="1">
                <a:solidFill>
                  <a:srgbClr val="264A43"/>
                </a:solidFill>
                <a:latin typeface="DejaVu Sans"/>
                <a:ea typeface="DejaVu Sans"/>
                <a:cs typeface="DejaVu Sans"/>
              </a:defRPr>
            </a:defPPr>
          </a:lstStyle>
          <a:p>
            <a:pPr algn="l">
              <a:defRPr lang="ru-RU" altLang="ru-RU" sz="3225" b="1">
                <a:solidFill>
                  <a:srgbClr val="264A43"/>
                </a:solidFill>
                <a:latin typeface="DejaVu Sans"/>
                <a:ea typeface="DejaVu Sans"/>
                <a:cs typeface="DejaVu Sans"/>
              </a:defRPr>
            </a:pPr>
            <a:r>
              <a:rPr lang="ru-RU" altLang="ru-RU" sz="3225" b="1">
                <a:solidFill>
                  <a:srgbClr val="264A43"/>
                </a:solidFill>
                <a:latin typeface="DejaVu Sans"/>
                <a:ea typeface="DejaVu Sans"/>
                <a:cs typeface="DejaVu Sans"/>
              </a:rPr>
              <a:t>Качество сотрудничества</a:t>
            </a:r>
            <a:endParaRPr lang="ru-RU" altLang="ru-RU"/>
          </a:p>
        </p:txBody>
      </p:sp>
      <p:sp>
        <p:nvSpPr>
          <p:cNvPr id="3" name="text-56">
            <a:extLst>
              <a:ext uri="{FF2B5EF4-FFF2-40B4-BE49-F238E27FC236}">
                <a16:creationId xmlns:a16="http://schemas.microsoft.com/office/drawing/2014/main" xmlns="" id="{81C700EE-D4EB-4E74-8F07-F4EFAF7E7D3A}"/>
              </a:ext>
            </a:extLst>
          </p:cNvPr>
          <p:cNvSpPr>
            <a:spLocks noGrp="1"/>
          </p:cNvSpPr>
          <p:nvPr/>
        </p:nvSpPr>
        <p:spPr>
          <a:xfrm>
            <a:off x="10401300" y="6324600"/>
            <a:ext cx="895350" cy="247650"/>
          </a:xfrm>
          <a:prstGeom prst="rect">
            <a:avLst/>
          </a:prstGeom>
          <a:noFill/>
          <a:ln w="0">
            <a:noFill/>
            <a:prstDash val="solid"/>
          </a:ln>
        </p:spPr>
        <p:txBody>
          <a:bodyPr wrap="square" lIns="0" tIns="0" rIns="0" bIns="0" anchor="t">
            <a:noAutofit/>
          </a:bodyPr>
          <a:lstStyle>
            <a:defPPr algn="r">
              <a:defRPr lang="ru-RU" altLang="ru-RU" sz="1200" b="0">
                <a:solidFill>
                  <a:srgbClr val="4B5F53"/>
                </a:solidFill>
                <a:latin typeface="DejaVu Sans"/>
                <a:ea typeface="DejaVu Sans"/>
                <a:cs typeface="DejaVu Sans"/>
              </a:defRPr>
            </a:defPPr>
          </a:lstStyle>
          <a:p>
            <a:pPr algn="r">
              <a:defRPr lang="ru-RU" altLang="ru-RU" sz="1200" b="0">
                <a:solidFill>
                  <a:srgbClr val="4B5F53"/>
                </a:solidFill>
                <a:latin typeface="DejaVu Sans"/>
                <a:ea typeface="DejaVu Sans"/>
                <a:cs typeface="DejaVu Sans"/>
              </a:defRPr>
            </a:pPr>
            <a:r>
              <a:rPr lang="ru-RU" altLang="ru-RU" sz="1200" b="0">
                <a:solidFill>
                  <a:srgbClr val="4B5F53"/>
                </a:solidFill>
                <a:latin typeface="DejaVu Sans"/>
                <a:ea typeface="DejaVu Sans"/>
                <a:cs typeface="DejaVu Sans"/>
              </a:rPr>
              <a:t>07 / 7</a:t>
            </a:r>
            <a:endParaRPr lang="ru-RU" altLang="ru-RU"/>
          </a:p>
        </p:txBody>
      </p:sp>
      <p:sp>
        <p:nvSpPr>
          <p:cNvPr id="4" name="text-57">
            <a:extLst>
              <a:ext uri="{FF2B5EF4-FFF2-40B4-BE49-F238E27FC236}">
                <a16:creationId xmlns:a16="http://schemas.microsoft.com/office/drawing/2014/main" xmlns="" id="{CA832D40-8037-4DB6-A7EF-67A31681D8F0}"/>
              </a:ext>
            </a:extLst>
          </p:cNvPr>
          <p:cNvSpPr>
            <a:spLocks noGrp="1"/>
          </p:cNvSpPr>
          <p:nvPr/>
        </p:nvSpPr>
        <p:spPr>
          <a:xfrm>
            <a:off x="914400" y="1952625"/>
            <a:ext cx="4933950" cy="942975"/>
          </a:xfrm>
          <a:prstGeom prst="rect">
            <a:avLst/>
          </a:prstGeom>
          <a:noFill/>
          <a:ln w="0">
            <a:noFill/>
            <a:prstDash val="solid"/>
          </a:ln>
        </p:spPr>
        <p:txBody>
          <a:bodyPr wrap="square" lIns="0" tIns="0" rIns="0" bIns="0" anchor="t">
            <a:noAutofit/>
          </a:bodyPr>
          <a:lstStyle>
            <a:defPPr algn="l">
              <a:defRPr lang="ru-RU" altLang="ru-RU" sz="2400" b="1">
                <a:solidFill>
                  <a:srgbClr val="527566"/>
                </a:solidFill>
                <a:latin typeface="DejaVu Sans"/>
                <a:ea typeface="DejaVu Sans"/>
                <a:cs typeface="DejaVu Sans"/>
              </a:defRPr>
            </a:defPPr>
          </a:lstStyle>
          <a:p>
            <a:pPr algn="l">
              <a:defRPr lang="ru-RU" altLang="ru-RU" sz="2400" b="1">
                <a:solidFill>
                  <a:srgbClr val="527566"/>
                </a:solidFill>
                <a:latin typeface="DejaVu Sans"/>
                <a:ea typeface="DejaVu Sans"/>
                <a:cs typeface="DejaVu Sans"/>
              </a:defRPr>
            </a:pPr>
            <a:r>
              <a:rPr lang="ru-RU" altLang="ru-RU" sz="2400" b="1">
                <a:solidFill>
                  <a:srgbClr val="527566"/>
                </a:solidFill>
                <a:latin typeface="DejaVu Sans"/>
                <a:ea typeface="DejaVu Sans"/>
                <a:cs typeface="DejaVu Sans"/>
              </a:rPr>
              <a:t>Профессиональные границы</a:t>
            </a:r>
            <a:endParaRPr lang="ru-RU" altLang="ru-RU"/>
          </a:p>
        </p:txBody>
      </p:sp>
      <p:sp>
        <p:nvSpPr>
          <p:cNvPr id="5" name="text-58">
            <a:extLst>
              <a:ext uri="{FF2B5EF4-FFF2-40B4-BE49-F238E27FC236}">
                <a16:creationId xmlns:a16="http://schemas.microsoft.com/office/drawing/2014/main" xmlns="" id="{ECD9399D-CFC2-4A29-BC6D-5A3BB2DC91BF}"/>
              </a:ext>
            </a:extLst>
          </p:cNvPr>
          <p:cNvSpPr>
            <a:spLocks noGrp="1"/>
          </p:cNvSpPr>
          <p:nvPr/>
        </p:nvSpPr>
        <p:spPr>
          <a:xfrm>
            <a:off x="914400" y="3190875"/>
            <a:ext cx="4991100" cy="781050"/>
          </a:xfrm>
          <a:prstGeom prst="rect">
            <a:avLst/>
          </a:prstGeom>
          <a:noFill/>
          <a:ln w="0">
            <a:noFill/>
            <a:prstDash val="solid"/>
          </a:ln>
        </p:spPr>
        <p:txBody>
          <a:bodyPr wrap="square" lIns="0" tIns="0" rIns="0" bIns="0" anchor="t">
            <a:noAutofit/>
          </a:bodyPr>
          <a:lstStyle>
            <a:defPPr algn="l">
              <a:defRPr lang="ru-RU" altLang="ru-RU" sz="2100" b="0">
                <a:solidFill>
                  <a:srgbClr val="264A43"/>
                </a:solidFill>
                <a:latin typeface="DejaVu Sans"/>
                <a:ea typeface="DejaVu Sans"/>
                <a:cs typeface="DejaVu Sans"/>
              </a:defRPr>
            </a:defPPr>
          </a:lstStyle>
          <a:p>
            <a:pPr algn="l">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Согласованные рекомендации</a:t>
            </a:r>
            <a:endParaRPr lang="ru-RU" altLang="ru-RU"/>
          </a:p>
        </p:txBody>
      </p:sp>
      <p:sp>
        <p:nvSpPr>
          <p:cNvPr id="6" name="text-59">
            <a:extLst>
              <a:ext uri="{FF2B5EF4-FFF2-40B4-BE49-F238E27FC236}">
                <a16:creationId xmlns:a16="http://schemas.microsoft.com/office/drawing/2014/main" xmlns="" id="{F599C5E1-567B-41B9-BEB0-BA0A0159678F}"/>
              </a:ext>
            </a:extLst>
          </p:cNvPr>
          <p:cNvSpPr>
            <a:spLocks noGrp="1"/>
          </p:cNvSpPr>
          <p:nvPr/>
        </p:nvSpPr>
        <p:spPr>
          <a:xfrm>
            <a:off x="914400" y="4181475"/>
            <a:ext cx="4991100" cy="428625"/>
          </a:xfrm>
          <a:prstGeom prst="rect">
            <a:avLst/>
          </a:prstGeom>
          <a:noFill/>
          <a:ln w="0">
            <a:noFill/>
            <a:prstDash val="solid"/>
          </a:ln>
        </p:spPr>
        <p:txBody>
          <a:bodyPr wrap="square" lIns="0" tIns="0" rIns="0" bIns="0" anchor="t">
            <a:noAutofit/>
          </a:bodyPr>
          <a:lstStyle>
            <a:defPPr algn="l">
              <a:defRPr lang="ru-RU" altLang="ru-RU" sz="2100" b="0">
                <a:solidFill>
                  <a:srgbClr val="264A43"/>
                </a:solidFill>
                <a:latin typeface="DejaVu Sans"/>
                <a:ea typeface="DejaVu Sans"/>
                <a:cs typeface="DejaVu Sans"/>
              </a:defRPr>
            </a:defPPr>
          </a:lstStyle>
          <a:p>
            <a:pPr algn="l">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Конфиденциальность</a:t>
            </a:r>
            <a:endParaRPr lang="ru-RU" altLang="ru-RU"/>
          </a:p>
        </p:txBody>
      </p:sp>
      <p:sp>
        <p:nvSpPr>
          <p:cNvPr id="7" name="text-60">
            <a:extLst>
              <a:ext uri="{FF2B5EF4-FFF2-40B4-BE49-F238E27FC236}">
                <a16:creationId xmlns:a16="http://schemas.microsoft.com/office/drawing/2014/main" xmlns="" id="{8E9378F1-216A-4A63-8D3C-C8E1D5A76454}"/>
              </a:ext>
            </a:extLst>
          </p:cNvPr>
          <p:cNvSpPr>
            <a:spLocks noGrp="1"/>
          </p:cNvSpPr>
          <p:nvPr/>
        </p:nvSpPr>
        <p:spPr>
          <a:xfrm>
            <a:off x="914400" y="5029200"/>
            <a:ext cx="4991100" cy="466725"/>
          </a:xfrm>
          <a:prstGeom prst="rect">
            <a:avLst/>
          </a:prstGeom>
          <a:noFill/>
          <a:ln w="0">
            <a:noFill/>
            <a:prstDash val="solid"/>
          </a:ln>
        </p:spPr>
        <p:txBody>
          <a:bodyPr wrap="square" lIns="0" tIns="0" rIns="0" bIns="0" anchor="t">
            <a:noAutofit/>
          </a:bodyPr>
          <a:lstStyle>
            <a:defPPr algn="l">
              <a:defRPr lang="ru-RU" altLang="ru-RU" sz="2100" b="0">
                <a:solidFill>
                  <a:srgbClr val="264A43"/>
                </a:solidFill>
                <a:latin typeface="DejaVu Sans"/>
                <a:ea typeface="DejaVu Sans"/>
                <a:cs typeface="DejaVu Sans"/>
              </a:defRPr>
            </a:defPPr>
          </a:lstStyle>
          <a:p>
            <a:pPr algn="l">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Понятный порядок связи</a:t>
            </a:r>
            <a:endParaRPr lang="ru-RU" altLang="ru-RU"/>
          </a:p>
        </p:txBody>
      </p:sp>
      <p:sp>
        <p:nvSpPr>
          <p:cNvPr id="8" name="text-61">
            <a:extLst>
              <a:ext uri="{FF2B5EF4-FFF2-40B4-BE49-F238E27FC236}">
                <a16:creationId xmlns:a16="http://schemas.microsoft.com/office/drawing/2014/main" xmlns="" id="{0D94906E-2E6E-454D-B5A5-9F79CBDE4DE0}"/>
              </a:ext>
            </a:extLst>
          </p:cNvPr>
          <p:cNvSpPr>
            <a:spLocks noGrp="1"/>
          </p:cNvSpPr>
          <p:nvPr/>
        </p:nvSpPr>
        <p:spPr>
          <a:xfrm>
            <a:off x="6600825" y="1952625"/>
            <a:ext cx="4695825" cy="942975"/>
          </a:xfrm>
          <a:prstGeom prst="rect">
            <a:avLst/>
          </a:prstGeom>
          <a:noFill/>
          <a:ln w="0">
            <a:noFill/>
            <a:prstDash val="solid"/>
          </a:ln>
        </p:spPr>
        <p:txBody>
          <a:bodyPr wrap="square" lIns="0" tIns="0" rIns="0" bIns="0" anchor="t">
            <a:noAutofit/>
          </a:bodyPr>
          <a:lstStyle>
            <a:defPPr algn="l">
              <a:defRPr lang="ru-RU" altLang="ru-RU" sz="2400" b="1">
                <a:solidFill>
                  <a:srgbClr val="527566"/>
                </a:solidFill>
                <a:latin typeface="DejaVu Sans"/>
                <a:ea typeface="DejaVu Sans"/>
                <a:cs typeface="DejaVu Sans"/>
              </a:defRPr>
            </a:defPPr>
          </a:lstStyle>
          <a:p>
            <a:pPr algn="l">
              <a:defRPr lang="ru-RU" altLang="ru-RU" sz="2400" b="1">
                <a:solidFill>
                  <a:srgbClr val="527566"/>
                </a:solidFill>
                <a:latin typeface="DejaVu Sans"/>
                <a:ea typeface="DejaVu Sans"/>
                <a:cs typeface="DejaVu Sans"/>
              </a:defRPr>
            </a:pPr>
            <a:r>
              <a:rPr lang="ru-RU" altLang="ru-RU" sz="2400" b="1">
                <a:solidFill>
                  <a:srgbClr val="527566"/>
                </a:solidFill>
                <a:latin typeface="DejaVu Sans"/>
                <a:ea typeface="DejaVu Sans"/>
                <a:cs typeface="DejaVu Sans"/>
              </a:rPr>
              <a:t>Признаки результата</a:t>
            </a:r>
            <a:endParaRPr lang="ru-RU" altLang="ru-RU"/>
          </a:p>
        </p:txBody>
      </p:sp>
      <p:sp>
        <p:nvSpPr>
          <p:cNvPr id="9" name="text-62">
            <a:extLst>
              <a:ext uri="{FF2B5EF4-FFF2-40B4-BE49-F238E27FC236}">
                <a16:creationId xmlns:a16="http://schemas.microsoft.com/office/drawing/2014/main" xmlns="" id="{18DE2863-7ED7-4081-BF17-AF0FA8D106AA}"/>
              </a:ext>
            </a:extLst>
          </p:cNvPr>
          <p:cNvSpPr>
            <a:spLocks noGrp="1"/>
          </p:cNvSpPr>
          <p:nvPr/>
        </p:nvSpPr>
        <p:spPr>
          <a:xfrm>
            <a:off x="6600825" y="3190875"/>
            <a:ext cx="4695825" cy="781050"/>
          </a:xfrm>
          <a:prstGeom prst="rect">
            <a:avLst/>
          </a:prstGeom>
          <a:noFill/>
          <a:ln w="0">
            <a:noFill/>
            <a:prstDash val="solid"/>
          </a:ln>
        </p:spPr>
        <p:txBody>
          <a:bodyPr wrap="square" lIns="0" tIns="0" rIns="0" bIns="0" anchor="t">
            <a:noAutofit/>
          </a:bodyPr>
          <a:lstStyle>
            <a:defPPr algn="l">
              <a:defRPr lang="ru-RU" altLang="ru-RU" sz="2100" b="0">
                <a:solidFill>
                  <a:srgbClr val="264A43"/>
                </a:solidFill>
                <a:latin typeface="DejaVu Sans"/>
                <a:ea typeface="DejaVu Sans"/>
                <a:cs typeface="DejaVu Sans"/>
              </a:defRPr>
            </a:defPPr>
          </a:lstStyle>
          <a:p>
            <a:pPr algn="l">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Семье понятна цель</a:t>
            </a:r>
            <a:endParaRPr lang="ru-RU" altLang="ru-RU"/>
          </a:p>
        </p:txBody>
      </p:sp>
      <p:sp>
        <p:nvSpPr>
          <p:cNvPr id="10" name="text-63">
            <a:extLst>
              <a:ext uri="{FF2B5EF4-FFF2-40B4-BE49-F238E27FC236}">
                <a16:creationId xmlns:a16="http://schemas.microsoft.com/office/drawing/2014/main" xmlns="" id="{7418B76C-3DBF-46F9-9222-AF599DB8262C}"/>
              </a:ext>
            </a:extLst>
          </p:cNvPr>
          <p:cNvSpPr>
            <a:spLocks noGrp="1"/>
          </p:cNvSpPr>
          <p:nvPr/>
        </p:nvSpPr>
        <p:spPr>
          <a:xfrm>
            <a:off x="6600825" y="4181475"/>
            <a:ext cx="4695825" cy="428625"/>
          </a:xfrm>
          <a:prstGeom prst="rect">
            <a:avLst/>
          </a:prstGeom>
          <a:noFill/>
          <a:ln w="0">
            <a:noFill/>
            <a:prstDash val="solid"/>
          </a:ln>
        </p:spPr>
        <p:txBody>
          <a:bodyPr wrap="square" lIns="0" tIns="0" rIns="0" bIns="0" anchor="t">
            <a:noAutofit/>
          </a:bodyPr>
          <a:lstStyle>
            <a:defPPr algn="l">
              <a:defRPr lang="ru-RU" altLang="ru-RU" sz="2100" b="0">
                <a:solidFill>
                  <a:srgbClr val="264A43"/>
                </a:solidFill>
                <a:latin typeface="DejaVu Sans"/>
                <a:ea typeface="DejaVu Sans"/>
                <a:cs typeface="DejaVu Sans"/>
              </a:defRPr>
            </a:defPPr>
          </a:lstStyle>
          <a:p>
            <a:pPr algn="l">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Помощь выполнима</a:t>
            </a:r>
            <a:endParaRPr lang="ru-RU" altLang="ru-RU"/>
          </a:p>
        </p:txBody>
      </p:sp>
      <p:sp>
        <p:nvSpPr>
          <p:cNvPr id="11" name="text-64">
            <a:extLst>
              <a:ext uri="{FF2B5EF4-FFF2-40B4-BE49-F238E27FC236}">
                <a16:creationId xmlns:a16="http://schemas.microsoft.com/office/drawing/2014/main" xmlns="" id="{6E98776E-4258-4950-B434-DE4C5EF9EDE3}"/>
              </a:ext>
            </a:extLst>
          </p:cNvPr>
          <p:cNvSpPr>
            <a:spLocks noGrp="1"/>
          </p:cNvSpPr>
          <p:nvPr/>
        </p:nvSpPr>
        <p:spPr>
          <a:xfrm>
            <a:off x="6600825" y="5029200"/>
            <a:ext cx="4695825" cy="714375"/>
          </a:xfrm>
          <a:prstGeom prst="rect">
            <a:avLst/>
          </a:prstGeom>
          <a:noFill/>
          <a:ln w="0">
            <a:noFill/>
            <a:prstDash val="solid"/>
          </a:ln>
        </p:spPr>
        <p:txBody>
          <a:bodyPr wrap="square" lIns="0" tIns="0" rIns="0" bIns="0" anchor="t">
            <a:noAutofit/>
          </a:bodyPr>
          <a:lstStyle>
            <a:defPPr algn="l">
              <a:defRPr lang="ru-RU" altLang="ru-RU" sz="2100" b="0">
                <a:solidFill>
                  <a:srgbClr val="264A43"/>
                </a:solidFill>
                <a:latin typeface="DejaVu Sans"/>
                <a:ea typeface="DejaVu Sans"/>
                <a:cs typeface="DejaVu Sans"/>
              </a:defRPr>
            </a:defPPr>
          </a:lstStyle>
          <a:p>
            <a:pPr algn="l">
              <a:defRPr lang="ru-RU" altLang="ru-RU" sz="2100" b="0">
                <a:solidFill>
                  <a:srgbClr val="264A43"/>
                </a:solidFill>
                <a:latin typeface="DejaVu Sans"/>
                <a:ea typeface="DejaVu Sans"/>
                <a:cs typeface="DejaVu Sans"/>
              </a:defRPr>
            </a:pPr>
            <a:r>
              <a:rPr lang="ru-RU" altLang="ru-RU" sz="2100" b="0">
                <a:solidFill>
                  <a:srgbClr val="264A43"/>
                </a:solidFill>
                <a:latin typeface="DejaVu Sans"/>
                <a:ea typeface="DejaVu Sans"/>
                <a:cs typeface="DejaVu Sans"/>
              </a:rPr>
              <a:t>Ребёнку доступно участие</a:t>
            </a:r>
            <a:endParaRPr lang="ru-RU" altLang="ru-RU"/>
          </a:p>
        </p:txBody>
      </p:sp>
      <p:sp>
        <p:nvSpPr>
          <p:cNvPr id="12" name="rule-65">
            <a:extLst>
              <a:ext uri="{FF2B5EF4-FFF2-40B4-BE49-F238E27FC236}">
                <a16:creationId xmlns:a16="http://schemas.microsoft.com/office/drawing/2014/main" xmlns="" id="{5FF5690E-4814-4AA3-A63A-256FB3694045}"/>
              </a:ext>
            </a:extLst>
          </p:cNvPr>
          <p:cNvSpPr>
            <a:spLocks noGrp="1"/>
          </p:cNvSpPr>
          <p:nvPr/>
        </p:nvSpPr>
        <p:spPr>
          <a:xfrm>
            <a:off x="1581150" y="5695950"/>
            <a:ext cx="9715500" cy="0"/>
          </a:xfrm>
          <a:prstGeom prst="line">
            <a:avLst/>
          </a:prstGeom>
          <a:noFill/>
          <a:ln w="9525">
            <a:solidFill>
              <a:srgbClr val="CDD5C8"/>
            </a:solidFill>
            <a:prstDash val="solid"/>
          </a:ln>
        </p:spPr>
      </p:sp>
      <p:sp>
        <p:nvSpPr>
          <p:cNvPr id="13" name="text-66">
            <a:extLst>
              <a:ext uri="{FF2B5EF4-FFF2-40B4-BE49-F238E27FC236}">
                <a16:creationId xmlns:a16="http://schemas.microsoft.com/office/drawing/2014/main" xmlns="" id="{D5F06D95-AFA6-4440-8CC8-EF5816683C48}"/>
              </a:ext>
            </a:extLst>
          </p:cNvPr>
          <p:cNvSpPr>
            <a:spLocks noGrp="1"/>
          </p:cNvSpPr>
          <p:nvPr/>
        </p:nvSpPr>
        <p:spPr>
          <a:xfrm>
            <a:off x="1581150" y="5943600"/>
            <a:ext cx="9715500" cy="638175"/>
          </a:xfrm>
          <a:prstGeom prst="rect">
            <a:avLst/>
          </a:prstGeom>
          <a:noFill/>
          <a:ln w="0">
            <a:noFill/>
            <a:prstDash val="solid"/>
          </a:ln>
        </p:spPr>
        <p:txBody>
          <a:bodyPr wrap="square" lIns="0" tIns="0" rIns="0" bIns="0" anchor="t">
            <a:noAutofit/>
          </a:bodyPr>
          <a:lstStyle>
            <a:defPPr algn="l">
              <a:defRPr lang="ru-RU" altLang="ru-RU" sz="1875" b="1">
                <a:solidFill>
                  <a:srgbClr val="86452F"/>
                </a:solidFill>
                <a:latin typeface="DejaVu Sans"/>
                <a:ea typeface="DejaVu Sans"/>
                <a:cs typeface="DejaVu Sans"/>
              </a:defRPr>
            </a:defPPr>
          </a:lstStyle>
          <a:p>
            <a:pPr algn="l">
              <a:defRPr lang="ru-RU" altLang="ru-RU" sz="1875" b="1">
                <a:solidFill>
                  <a:srgbClr val="86452F"/>
                </a:solidFill>
                <a:latin typeface="DejaVu Sans"/>
                <a:ea typeface="DejaVu Sans"/>
                <a:cs typeface="DejaVu Sans"/>
              </a:defRPr>
            </a:pPr>
            <a:r>
              <a:rPr lang="ru-RU" altLang="ru-RU" sz="1875" b="1">
                <a:solidFill>
                  <a:srgbClr val="86452F"/>
                </a:solidFill>
                <a:latin typeface="DejaVu Sans"/>
                <a:ea typeface="DejaVu Sans"/>
                <a:cs typeface="DejaVu Sans"/>
              </a:rPr>
              <a:t>Следующий шаг уточняем по наблюдениям</a:t>
            </a:r>
            <a:endParaRPr lang="ru-RU" altLang="ru-RU"/>
          </a:p>
          <a:p>
            <a:pPr algn="l">
              <a:defRPr lang="ru-RU" altLang="ru-RU" sz="1875" b="1">
                <a:solidFill>
                  <a:srgbClr val="86452F"/>
                </a:solidFill>
                <a:latin typeface="DejaVu Sans"/>
                <a:ea typeface="DejaVu Sans"/>
                <a:cs typeface="DejaVu Sans"/>
              </a:defRPr>
            </a:pPr>
            <a:r>
              <a:rPr lang="ru-RU" altLang="ru-RU" sz="1875" b="1">
                <a:solidFill>
                  <a:srgbClr val="86452F"/>
                </a:solidFill>
                <a:latin typeface="DejaVu Sans"/>
                <a:ea typeface="DejaVu Sans"/>
                <a:cs typeface="DejaVu Sans"/>
              </a:rPr>
              <a:t>и обратной связи семьи</a:t>
            </a:r>
            <a:endParaRPr lang="ru-RU" altLang="ru-RU"/>
          </a:p>
        </p:txBody>
      </p:sp>
    </p:spTree>
    <p:extLst>
      <p:ext uri="{BB962C8B-B14F-4D97-AF65-F5344CB8AC3E}">
        <p14:creationId xmlns:p14="http://schemas.microsoft.com/office/powerpoint/2010/main" xmlns="" val="85318991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2432</Words>
  <Application>Microsoft Office PowerPoint</Application>
  <DocSecurity>0</DocSecurity>
  <PresentationFormat>Произвольный</PresentationFormat>
  <Paragraphs>182</Paragraphs>
  <Slides>7</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ChatGPT</vt:lpstr>
      <vt:lpstr>Слайд 1</vt:lpstr>
      <vt:lpstr>Слайд 2</vt:lpstr>
      <vt:lpstr>Слайд 3</vt:lpstr>
      <vt:lpstr>Слайд 4</vt:lpstr>
      <vt:lpstr>Слайд 5</vt:lpstr>
      <vt:lpstr>Слайд 6</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Завуч</cp:lastModifiedBy>
  <cp:revision>2</cp:revision>
  <dcterms:created xsi:type="dcterms:W3CDTF">2026-10-13T10:28:58Z</dcterms:created>
  <dcterms:modified xsi:type="dcterms:W3CDTF">2026-10-13T15:41:42Z</dcterms:modified>
</cp:coreProperties>
</file>