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3"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594"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lang="ru-RU" altLang="ru-RU"/>
          </a:p>
        </p:txBody>
      </p:sp>
      <p:sp>
        <p:nvSpPr>
          <p:cNvPr id="3" name="Date Placeholder"/>
          <p:cNvSpPr>
            <a:spLocks noGrp="1"/>
          </p:cNvSpPr>
          <p:nvPr>
            <p:ph type="dt" sz="quarter" idx="1"/>
          </p:nvPr>
        </p:nvSpPr>
        <p:spPr>
          <a:prstGeom prst="rect">
            <a:avLst/>
          </a:prstGeom>
        </p:spPr>
        <p:txBody>
          <a:bodyPr/>
          <a:lstStyle/>
          <a:p>
            <a:endParaRPr lang="ru-RU" altLang="ru-RU"/>
          </a:p>
        </p:txBody>
      </p:sp>
      <p:sp>
        <p:nvSpPr>
          <p:cNvPr id="4" name="Slide Image Placeholder"/>
          <p:cNvSpPr>
            <a:spLocks noGrp="1" noRot="1" noChangeAspect="1"/>
          </p:cNvSpPr>
          <p:nvPr>
            <p:ph type="sldImg" idx="2"/>
          </p:nvPr>
        </p:nvSpPr>
        <p:spPr>
          <a:prstGeom prst="rect">
            <a:avLst/>
          </a:prstGeom>
        </p:spPr>
        <p:txBody>
          <a:bodyPr/>
          <a:lstStyle/>
          <a:p>
            <a:endParaRPr lang="ru-RU" altLang="ru-RU"/>
          </a:p>
        </p:txBody>
      </p:sp>
      <p:sp>
        <p:nvSpPr>
          <p:cNvPr id="5" name="Notes Placeholder"/>
          <p:cNvSpPr>
            <a:spLocks noGrp="1"/>
          </p:cNvSpPr>
          <p:nvPr>
            <p:ph type="body" sz="quarter" idx="3"/>
          </p:nvPr>
        </p:nvSpPr>
        <p:spPr>
          <a:prstGeom prst="rect">
            <a:avLst/>
          </a:prstGeom>
        </p:spPr>
        <p:txBody>
          <a:bodyPr/>
          <a:lstStyle/>
          <a:p>
            <a:endParaRPr lang="ru-RU" altLang="ru-RU"/>
          </a:p>
        </p:txBody>
      </p:sp>
      <p:sp>
        <p:nvSpPr>
          <p:cNvPr id="6" name="Footer Placeholder"/>
          <p:cNvSpPr>
            <a:spLocks noGrp="1"/>
          </p:cNvSpPr>
          <p:nvPr>
            <p:ph type="ftr" sz="quarter" idx="4"/>
          </p:nvPr>
        </p:nvSpPr>
        <p:spPr>
          <a:prstGeom prst="rect">
            <a:avLst/>
          </a:prstGeom>
        </p:spPr>
        <p:txBody>
          <a:bodyPr/>
          <a:lstStyle/>
          <a:p>
            <a:endParaRPr lang="ru-RU" altLang="ru-RU"/>
          </a:p>
        </p:txBody>
      </p:sp>
      <p:sp>
        <p:nvSpPr>
          <p:cNvPr id="7" name="Slide Number Placeholder"/>
          <p:cNvSpPr>
            <a:spLocks noGrp="1"/>
          </p:cNvSpPr>
          <p:nvPr>
            <p:ph type="sldNum" sz="quarter" idx="5"/>
          </p:nvPr>
        </p:nvSpPr>
        <p:spPr>
          <a:prstGeom prst="rect">
            <a:avLst/>
          </a:prstGeom>
        </p:spPr>
        <p:txBody>
          <a:bodyPr/>
          <a:lstStyle/>
          <a:p>
            <a:endParaRPr lang="ru-RU" alt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lang="ru-RU" altLang="ru-RU"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Основные направления в работе с детьми с ОВЗ</a:t>
            </a:r>
          </a:p>
          <a:p>
            <a:endParaRPr lang="ru-RU" altLang="ru-RU"/>
          </a:p>
          <a:p>
            <a:r>
              <a:rPr lang="ru-RU" altLang="ru-RU"/>
              <a:t>Доклад Гуровой Н. С.</a:t>
            </a:r>
          </a:p>
          <a:p>
            <a:endParaRPr lang="ru-RU" altLang="ru-RU"/>
          </a:p>
          <a:p>
            <a:r>
              <a:rPr lang="ru-RU" altLang="ru-RU"/>
              <a:t>Школа искусств «Гармония», г. Пересвет</a:t>
            </a:r>
          </a:p>
          <a:p>
            <a:endParaRPr lang="ru-RU" altLang="ru-RU"/>
          </a:p>
          <a:p>
            <a:r>
              <a:rPr lang="ru-RU" altLang="ru-RU"/>
              <a:t>Семинар «Формирование готовности педагогов к работе с детьми с ОВЗ»</a:t>
            </a:r>
          </a:p>
          <a:p>
            <a:endParaRPr lang="ru-RU" altLang="ru-RU"/>
          </a:p>
          <a:p>
            <a:r>
              <a:rPr lang="ru-RU" altLang="ru-RU"/>
              <a:t>Уважаемые коллеги! Работа с детьми с ограниченными возможностями здоровья в школе искусств направлена на освоение художественной деятельности, развитие творческих возможностей и участие в культурной жизни. Для этого необходимо определить, какие образовательные задачи доступны ребёнку сейчас, чему он может научиться при поддержке и какие условия помогут ему действовать самостоятельно. Именно согласованность целей, способов обучения и необходимой помощи определяет качество педагогической работы.</a:t>
            </a:r>
          </a:p>
          <a:p>
            <a:endParaRPr lang="ru-RU" altLang="ru-RU"/>
          </a:p>
          <a:p>
            <a:r>
              <a:rPr lang="ru-RU" altLang="ru-RU"/>
              <a:t>Обучающиеся с ОВЗ имеют разные образовательные потребности. Название нарушения само по себе не определяет интересы ребёнка, уровень понимания, возможности общения или музыкальные и художественные способности. Поэтому общие знания специальной педагогики необходимо соотносить с наблюдением за конкретным обучающимся. Даже при сходных нарушениях детям могут требоваться разные способы объяснения, темп работы и объём поддержки.</a:t>
            </a:r>
          </a:p>
          <a:p>
            <a:endParaRPr lang="ru-RU" altLang="ru-RU"/>
          </a:p>
          <a:p>
            <a:r>
              <a:rPr lang="ru-RU" altLang="ru-RU"/>
              <a:t>Методологическую основу такой работы составляют деятельностный подход, индивидуализация и представление Л. С. Выготского о зоне ближайшего развития. Ребёнок осваивает новое действие в доступной совместной деятельности, а педагог постепенно передаёт ему посильную часть работы. При этом учебную подсказку можно сокращать по мере освоения действия, а необходимые средства доступности сохраняют. Предлагаю рассмотреть восемь взаимосвязанных направлений, которые позволяют реализовать этот подход в школе искусств.</a:t>
            </a:r>
          </a:p>
          <a:p>
            <a:endParaRPr lang="ru-RU" altLang="ru-RU"/>
          </a:p>
          <a:p>
            <a:r>
              <a:rPr lang="ru-RU" altLang="ru-RU"/>
              <a:t>Фотография иллюстрирует художественное обучение. Она не относится к школе искусств «Гармония» и не свидетельствует о наличии ОВЗ у изображённых людей. Фото: Ministério da Cultura, gov.br/cultura. Источник: https://www.gov.br/cultura/pt-br/assuntos/noticias/projeto-aprovado-pela-lei-rouanet-abre-60-vagas-gratuitas-para-formacao-musical-em-santa-catarina-1</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Восемь направлений рассматриваются как взаимосвязанная система. Выявление потребностей помогает сформулировать цель. Цель определяет содержание и специальные условия. Наблюдение за продвижением позволяет корректировать дальнейшую работу. Методы выбираются для конкретного обучающегося с учётом его возможностей и интересов.</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Первое направление — изучение того, как ребёнок включается в занятие. Нас интересуют его предпочтения, способы восприятия задания, доступные действия с материалом или инструментом, понимание инструкции и возможность обратиться за помощью. Нужно также выяснить, в каких условиях ребёнок утомляется, что затрудняет участие и какая поддержка помогает продолжить работу.</a:t>
            </a:r>
          </a:p>
          <a:p>
            <a:endParaRPr lang="ru-RU" altLang="ru-RU"/>
          </a:p>
          <a:p>
            <a:r>
              <a:rPr lang="ru-RU" altLang="ru-RU"/>
              <a:t>Основные способы получения этих сведений — беседа с семьёй, знакомство с представленными рекомендациями психолого-медико-педагогической комиссии и специалистов сопровождения, наблюдение и короткие учебные пробы. Например, педагог предлагает повторить доступный ритм, выбрать материал для изображения или выполнить одно действие по показу. Важно отмечать не только результат, но и условия его получения: ребёнок действовал самостоятельно, после повторного объяснения или с наглядной опорой.</a:t>
            </a:r>
          </a:p>
          <a:p>
            <a:endParaRPr lang="ru-RU" altLang="ru-RU"/>
          </a:p>
          <a:p>
            <a:r>
              <a:rPr lang="ru-RU" altLang="ru-RU"/>
              <a:t>Выводы делают по нескольким наблюдениям. Неудача в незнакомой обстановке ещё не свидетельствует об отсутствии способности. Педагог уточняет, было ли задание понятно и доступно, не помешали ли шум, тревога или неудобное рабочее место. Итогом становится краткое описание сильных сторон и образовательных потребностей, необходимое для планирования обучения. Медицинские диагнозы педагог не устанавливает.</a:t>
            </a:r>
          </a:p>
          <a:p>
            <a:endParaRPr lang="ru-RU" altLang="ru-RU"/>
          </a:p>
          <a:p>
            <a:r>
              <a:rPr lang="ru-RU" altLang="ru-RU"/>
              <a:t>Следующее направление — выбор ближайших образовательных целей. Их формулируют через наблюдаемое действие ребёнка и связывают с содержанием программы. Формулировку «развивать музыкальные способности» необходимо уточнить: например, «воспроизводить знакомый ритмический рисунок после показа» или «вступать в исполнение по согласованному сигналу». В изобразительной деятельности целью может стать самостоятельный выбор двух материалов для передачи замысла.</a:t>
            </a:r>
          </a:p>
          <a:p>
            <a:endParaRPr lang="ru-RU" altLang="ru-RU"/>
          </a:p>
          <a:p>
            <a:r>
              <a:rPr lang="ru-RU" altLang="ru-RU"/>
              <a:t>На ближайший период целесообразно выделить несколько приоритетных задач, указать условия выполнения и признаки достижения. Одновременно определяют, как ребёнок сможет показать результат: исполнением, практическим действием, рисунком, выбором или доступным сообщением. Ожидания должны учитывать возраст, интересы и исходные возможности обучающегося.</a:t>
            </a:r>
          </a:p>
          <a:p>
            <a:endParaRPr lang="ru-RU" altLang="ru-RU"/>
          </a:p>
          <a:p>
            <a:r>
              <a:rPr lang="ru-RU" altLang="ru-RU"/>
              <a:t>Индивидуальный образовательный маршрут конкретизирует цели, способы поддержки и сроки их пересмотра в рамках реализуемой программы. Он не заменяет программу и не требует повторения всех её разделов. Для текущей работы педагогу нужна короткая запись, по которой понятно, чему учить, как помогать и какое продвижение отслеживать.</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Доступность предполагает возможность добраться до рабочего места, получить информацию, понять последовательность действий и сообщить о своих потребностях. Педагог заранее продумывает размещение детей, материалов и оборудования, освещение, акустические условия и удобство выполнения задания. Продолжительность отдельных видов работы и пауз соотносят с состоянием ребёнка и рекомендациями специалистов.</a:t>
            </a:r>
          </a:p>
          <a:p>
            <a:endParaRPr lang="ru-RU" altLang="ru-RU"/>
          </a:p>
          <a:p>
            <a:r>
              <a:rPr lang="ru-RU" altLang="ru-RU"/>
              <a:t>Для обучающегося с нарушением слуха существенны видимость лица педагога и исполнительского показа, снижение фонового шума и согласованные зрительные сигналы. Ключевую инструкцию можно подкреплять понятной записью или изображением, если ребёнок ими пользуется. Понимание проверяют по действию. Способ общения выбирают индивидуально; зрительная опора не заменяет требуемую ребёнку специализированную коммуникативную поддержку.</a:t>
            </a:r>
          </a:p>
          <a:p>
            <a:endParaRPr lang="ru-RU" altLang="ru-RU"/>
          </a:p>
          <a:p>
            <a:r>
              <a:rPr lang="ru-RU" altLang="ru-RU"/>
              <a:t>При нарушении зрения подбирают доступный размер и контраст изображения либо используют рельефный и предметный показ, словесное описание. При двигательных ограничениях адаптируют расположение материалов, способы их фиксации и используемые приспособления. Конкретное решение определяется возможностями ребёнка и рекомендациями специалистов, а не только категорией нарушения.</a:t>
            </a:r>
          </a:p>
          <a:p>
            <a:endParaRPr lang="ru-RU" altLang="ru-RU"/>
          </a:p>
          <a:p>
            <a:r>
              <a:rPr lang="ru-RU" altLang="ru-RU"/>
              <a:t>Обучающемуся, которому трудно ориентироваться в ходе занятия или переключаться, может помочь короткий план с понятными обозначениями начала, последовательности и завершения работы. Изменения сообщают заранее доступным способом. Возможность попросить паузу и предсказуемость требований уменьшают неопределённость, но не исключают постепенного знакомства с новыми задачами.</a:t>
            </a:r>
          </a:p>
          <a:p>
            <a:endParaRPr lang="ru-RU" altLang="ru-RU"/>
          </a:p>
          <a:p>
            <a:r>
              <a:rPr lang="ru-RU" altLang="ru-RU"/>
              <a:t>Содержание адаптируют с сохранением художественного смысла задания. Педагог определяет, какое действие является основным: воспроизвести доступный ритм, передать характер образа, подобрать выразительный материал, согласовать исполнение с партнёром. Затем изменяет объём, последовательность, темп предъявления и форму ответа так, чтобы ребёнок мог осваивать это действие.</a:t>
            </a:r>
          </a:p>
          <a:p>
            <a:endParaRPr lang="ru-RU" altLang="ru-RU"/>
          </a:p>
          <a:p>
            <a:r>
              <a:rPr lang="ru-RU" altLang="ru-RU"/>
              <a:t>В инструментальном обучении можно выделить короткую фразу, разучить её по частям, использовать удобный темп и зрительные ориентиры. В хоровом занятии — заранее познакомить с текстом и сигналами дирижёра, отработать вступление в небольшой группе. В изобразительной деятельности — показать этапы работы, предложить ограниченный, но реальный выбор материалов, подготовить приспособления для их удержания. Сложность постепенно увеличивают по мере устойчивого освоения предыдущего действия.</a:t>
            </a:r>
          </a:p>
          <a:p>
            <a:endParaRPr lang="ru-RU" altLang="ru-RU"/>
          </a:p>
          <a:p>
            <a:r>
              <a:rPr lang="ru-RU" altLang="ru-RU"/>
              <a:t>При интеллектуальных нарушениях часто необходимы конкретный показ, короткая инструкция, практическая проба и повторение действия в нескольких знакомых ситуациях. При этом содержание и оформление материалов должны соответствовать возрасту обучающегося. При расстройствах аутистического спектра способы предъявления задания подбирают с учётом индивидуального понимания, коммуникации, интересов и сенсорных особенностей. Единый набор приёмов для всех детей одной категории методически необоснован.</a:t>
            </a:r>
          </a:p>
          <a:p>
            <a:endParaRPr lang="ru-RU" altLang="ru-RU"/>
          </a:p>
          <a:p>
            <a:r>
              <a:rPr lang="ru-RU" altLang="ru-RU"/>
              <a:t>Рассмотрим условный пример. Ученик затрудняется вступить вместе с ансамблем. Педагог проверяет, понимает ли он сигнал и может ли исполнить свою партию отдельно. Если отдельное исполнение доступно, работу сосредоточивают на совместном начале: показывают сигнал, репетируют вступление в паре, затем возвращаются к ансамблю. Такое решение сохраняет учебную цель и позволяет проверить конкретную причину затруднения.</a:t>
            </a:r>
          </a:p>
          <a:p>
            <a:endParaRPr lang="ru-RU" altLang="ru-RU"/>
          </a:p>
          <a:p>
            <a:r>
              <a:rPr lang="ru-RU" altLang="ru-RU"/>
              <a:t>Помощь дозируют: дают время на самостоятельную попытку, при необходимости уточняют инструкцию, показывают действие или предлагают совместную пробу. Подсказку выбирают по ситуации, не выполняя за ребёнка всю работу. По мере освоения уменьшают дополнительные напоминания; нужные средства доступности сохраняют.</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Художественное занятие позволяет включать развивающие задачи в содержательную деятельность. Ребёнок учится удерживать посильную цель, следовать последовательности, замечать результат и обращаться к другому человеку. Эти задачи необходимо связывать с конкретной учебной ситуацией. Например, на репетиции ребёнок осваивает согласованный способ попросить повторный показ, а в мастерской — выбрать инструмент и сообщить, что нужна помощь.</a:t>
            </a:r>
          </a:p>
          <a:p>
            <a:endParaRPr lang="ru-RU" altLang="ru-RU"/>
          </a:p>
          <a:p>
            <a:r>
              <a:rPr lang="ru-RU" altLang="ru-RU"/>
              <a:t>Если устная речь затруднена, принимают доступные способы сообщения: указание, понятный жест, карточку или привычное средство дополнительной и альтернативной коммуникации. Их применение согласуют с семьёй и специалистами, чтобы не вводить противоречащие друг другу обозначения. Развитие общения не сводится к требованию обязательно ответить словами.</a:t>
            </a:r>
          </a:p>
          <a:p>
            <a:endParaRPr lang="ru-RU" altLang="ru-RU"/>
          </a:p>
          <a:p>
            <a:r>
              <a:rPr lang="ru-RU" altLang="ru-RU"/>
              <a:t>Саморегуляцию поддерживают понятными правилами, обозначением завершения работы, посильным выбором и обучением способу попросить паузу. При затруднении анализируют требования задания, условия и доступность общения. Поведение ребёнка нельзя объяснять только нежеланием заниматься.</a:t>
            </a:r>
          </a:p>
          <a:p>
            <a:endParaRPr lang="ru-RU" altLang="ru-RU"/>
          </a:p>
          <a:p>
            <a:r>
              <a:rPr lang="ru-RU" altLang="ru-RU"/>
              <a:t>Коррекционно-развивающая направленность художественного обучения реализуется в пределах компетенции педагога. Специальные коррекционные задачи согласуют с профильными специалистами. Обучение искусству не подменяет логопедическую, дефектологическую или психологическую помощь, а результат занятия нельзя представлять как доказательство устранения нарушения.</a:t>
            </a:r>
          </a:p>
          <a:p>
            <a:endParaRPr lang="ru-RU" altLang="ru-RU"/>
          </a:p>
          <a:p>
            <a:r>
              <a:rPr lang="ru-RU" altLang="ru-RU"/>
              <a:t>Социальное участие предполагает содержательную роль ребёнка в общем деле. В ансамбле это может быть доступная партия, в коллективной композиции — самостоятельный фрагмент, в театральной работе — посильный эпизод. Роль выбирают с учётом интересов и возможностей, а затем расширяют по мере готовности. Постоянное присутствие на занятии без участия в работе не решает образовательной задачи.</a:t>
            </a:r>
          </a:p>
          <a:p>
            <a:endParaRPr lang="ru-RU" altLang="ru-RU"/>
          </a:p>
          <a:p>
            <a:r>
              <a:rPr lang="ru-RU" altLang="ru-RU"/>
              <a:t>Педагог обучает группу способам сотрудничества: обратиться к партнёру, дождаться ответа, согласовать очередность и предложить помощь. Сверстник остаётся участником общего творчества, а не постоянным помощником, отвечающим за другого ребёнка. Взрослый поддерживает уважительное общение и не допускает сравнений, которые унижают достоинство обучающегося.</a:t>
            </a:r>
          </a:p>
          <a:p>
            <a:endParaRPr lang="ru-RU" altLang="ru-RU"/>
          </a:p>
          <a:p>
            <a:r>
              <a:rPr lang="ru-RU" altLang="ru-RU"/>
              <a:t>Участие в концерте или выставке готовят постепенно и обсуждают с ребёнком и семьёй. При необходимости предусматривают предварительное знакомство с местом, репетицию отдельных этапов, доступный объём выступления и возможность паузы. Публичный успех не должен становиться единственным основанием для оценки обучения.</a:t>
            </a:r>
          </a:p>
          <a:p>
            <a:endParaRPr lang="ru-RU" altLang="ru-RU"/>
          </a:p>
          <a:p>
            <a:r>
              <a:rPr lang="ru-RU" altLang="ru-RU"/>
              <a:t>Семья помогает понять интересы ребёнка, привычные способы общения, признаки утомления и удачные способы поддержки. В беседе важно обсуждать конкретные наблюдения и совместно выбирать выполнимые действия. Вместо общей рекомендации «больше заниматься дома» можно предложить короткую знакомую игру с ритмом или выбор материалов для будущей работы, если это доступно семье и соответствует задачам обучения.</a:t>
            </a:r>
          </a:p>
          <a:p>
            <a:endParaRPr lang="ru-RU" altLang="ru-RU"/>
          </a:p>
          <a:p>
            <a:r>
              <a:rPr lang="ru-RU" altLang="ru-RU"/>
              <a:t>Педагог художественного направления отвечает за содержание занятия, методы обучения и оценку предметного продвижения. Дефектолог, психолог, логопед и другие специалисты в пределах своей компетенции уточняют специальные условия и способы помощи. Если нужного специалиста в организации нет, консультацию организуют через доступное взаимодействие с профильными учреждениями и семьёй.</a:t>
            </a:r>
          </a:p>
          <a:p>
            <a:endParaRPr lang="ru-RU" altLang="ru-RU"/>
          </a:p>
          <a:p>
            <a:r>
              <a:rPr lang="ru-RU" altLang="ru-RU"/>
              <a:t>Результат обсуждения должен быть практическим: какую трудность рассматриваем, что изменяем на занятии, кто помогает и когда возвращаемся к оценке. Для согласования работы достаточно краткой записи решений. Сведения о ребёнке обсуждают конфиденциально, в объёме, необходимом для организации обучения.</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Условный пример из доклада. Педагог сначала уточняет, доступен и понятен ли сигнал и освоена ли партия. При доступном отдельном исполнении организует совместное вступление в паре, затем в малой группе и ансамбле. Переход к следующей ситуации зависит от наблюдаемого освоения, а не от фиксированного числа занятий. Учебная цель сохраняется, необходимые средства доступности остаются. Это методический пример, а не описание результатов конкретного ребёнка.</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ltLang="ru-RU"/>
              <a:t>Оценивание позволяет установить, чему ребёнок научился и насколько выбранные условия помогают ему действовать. Предметные результаты соотносят с планируемыми результатами программы, а индивидуальное продвижение — с исходными возможностями конкретного обучающегося. Отдельно рассматривают освоение художественного действия, самостоятельность, использование доступного общения и участие в совместной работе.</a:t>
            </a:r>
          </a:p>
          <a:p>
            <a:endParaRPr lang="ru-RU" altLang="ru-RU"/>
          </a:p>
          <a:p>
            <a:r>
              <a:rPr lang="ru-RU" altLang="ru-RU"/>
              <a:t>Для наблюдения выбирают несколько понятных показателей. Например, ребёнок вступает по согласованному сигналу, выполняет знакомую последовательность, самостоятельно выбирает материал или обращается за помощью. Указывают, в какой ситуации действие проявляется и требуется ли дополнительная подсказка. Привычная визуальная схема или техническое средство доступности сами по себе не означают несамостоятельность.</a:t>
            </a:r>
          </a:p>
          <a:p>
            <a:endParaRPr lang="ru-RU" altLang="ru-RU"/>
          </a:p>
          <a:p>
            <a:r>
              <a:rPr lang="ru-RU" altLang="ru-RU"/>
              <a:t>Полезно сопоставлять несколько работ или эпизодов исполнения в сходных условиях. В качестве свидетельств используют наблюдения педагога, продукты деятельности и доступную самооценку ребёнка. Ему можно предложить выбрать удачный фрагмент, показать, что было трудно, или сообщить, что он хотел бы повторить. Отдельная неудача или удачное выступление не дают полной картины продвижения.</a:t>
            </a:r>
          </a:p>
          <a:p>
            <a:endParaRPr lang="ru-RU" altLang="ru-RU"/>
          </a:p>
          <a:p>
            <a:r>
              <a:rPr lang="ru-RU" altLang="ru-RU"/>
              <a:t>Краткая запись может выглядеть так: «Цель — вступать по общему сигналу. Условия — знакомая партия, видимый показ. Наблюдение — выполняет в паре, в ансамбле пока требуется дополнительное напоминание. Следующий шаг — закрепить вступление в малой группе». Это условный пример формы записи, а не результат обследования конкретного ребёнка. Если продвижение неустойчиво, педагог пересматривает доступность задания, темп и способы помощи, после чего уточняет ближайшую цель.</a:t>
            </a:r>
          </a:p>
          <a:p>
            <a:endParaRPr lang="ru-RU" altLang="ru-RU"/>
          </a:p>
          <a:p>
            <a:r>
              <a:rPr lang="ru-RU" altLang="ru-RU"/>
              <a:t>Рассмотренные направления образуют последовательную систему: изучение потребностей помогает выбрать цель, цель определяет содержание и условия обучения, а наблюдение за продвижением позволяет уточнить дальнейшую работу. При этом каждое решение проверяется в реальной художественной деятельности ребёнка.</a:t>
            </a:r>
          </a:p>
          <a:p>
            <a:endParaRPr lang="ru-RU" altLang="ru-RU"/>
          </a:p>
          <a:p>
            <a:r>
              <a:rPr lang="ru-RU" altLang="ru-RU"/>
              <a:t>Главный ориентир для педагога школы искусств — доступное освоение искусства при уважении индивидуальности обучающегося. Методически грамотная работа даёт ребёнку возможность создавать, исполнять, делать выбор и сотрудничать с другими. Её качество проявляется в обоснованности педагогических решений и в расширении самостоятельного участия ребёнка. Спасибо за внимание!</a:t>
            </a:r>
          </a:p>
          <a:p>
            <a:endParaRPr lang="ru-RU" altLang="ru-RU"/>
          </a:p>
          <a:p>
            <a:r>
              <a:rPr lang="ru-RU" altLang="ru-RU"/>
              <a:t>Основа: доклад Гуровой Н. С. «Основные направления в работе с детьми с ОВЗ», школа искусств «Гармония», г. Пересвет.</a:t>
            </a:r>
          </a:p>
        </p:txBody>
      </p:sp>
      <p:sp>
        <p:nvSpPr>
          <p:cNvPr id="4" name="Slide Number Placeholder 3"/>
          <p:cNvSpPr>
            <a:spLocks noGrp="1"/>
          </p:cNvSpPr>
          <p:nvPr>
            <p:ph type="sldNum" idx="5"/>
          </p:nvPr>
        </p:nvSpPr>
        <p:spPr/>
        <p:txBody>
          <a:bodyP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81796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211417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168741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862233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493848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171227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054855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876787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288975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188735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938130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2679474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11820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642700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259991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823087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205398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576182393"/>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1">
            <a:extLst>
              <a:ext uri="{FF2B5EF4-FFF2-40B4-BE49-F238E27FC236}">
                <a16:creationId xmlns:a16="http://schemas.microsoft.com/office/drawing/2014/main" xmlns="" id="{9DAE1A5A-7A80-4155-BC2E-E7C0CD8483F8}"/>
              </a:ext>
            </a:extLst>
          </p:cNvPr>
          <p:cNvSpPr>
            <a:spLocks noGrp="1"/>
          </p:cNvSpPr>
          <p:nvPr/>
        </p:nvSpPr>
        <p:spPr>
          <a:xfrm>
            <a:off x="609600" y="952500"/>
            <a:ext cx="6172200" cy="2724150"/>
          </a:xfrm>
          <a:prstGeom prst="rect">
            <a:avLst/>
          </a:prstGeom>
          <a:noFill/>
          <a:ln w="0">
            <a:noFill/>
            <a:prstDash val="solid"/>
          </a:ln>
        </p:spPr>
        <p:txBody>
          <a:bodyPr wrap="square" lIns="0" tIns="0" rIns="0" bIns="0" anchor="t">
            <a:noAutofit/>
          </a:bodyPr>
          <a:lstStyle>
            <a:defPPr algn="l">
              <a:defRPr lang="ru-RU" altLang="ru-RU" sz="4125" b="1">
                <a:solidFill>
                  <a:srgbClr val="183648"/>
                </a:solidFill>
                <a:latin typeface="DejaVu Sans"/>
                <a:ea typeface="DejaVu Sans"/>
                <a:cs typeface="DejaVu Sans"/>
              </a:defRPr>
            </a:defPPr>
          </a:lstStyle>
          <a:p>
            <a:pPr algn="l">
              <a:defRPr lang="ru-RU" altLang="ru-RU" sz="4125" b="1">
                <a:solidFill>
                  <a:srgbClr val="183648"/>
                </a:solidFill>
                <a:latin typeface="DejaVu Sans"/>
                <a:ea typeface="DejaVu Sans"/>
                <a:cs typeface="DejaVu Sans"/>
              </a:defRPr>
            </a:pPr>
            <a:r>
              <a:rPr lang="ru-RU" altLang="ru-RU" sz="4125" b="1">
                <a:solidFill>
                  <a:srgbClr val="183648"/>
                </a:solidFill>
                <a:latin typeface="DejaVu Sans"/>
                <a:ea typeface="DejaVu Sans"/>
                <a:cs typeface="DejaVu Sans"/>
              </a:rPr>
              <a:t>Основные</a:t>
            </a:r>
            <a:endParaRPr lang="ru-RU" altLang="ru-RU"/>
          </a:p>
          <a:p>
            <a:pPr algn="l">
              <a:defRPr lang="ru-RU" altLang="ru-RU" sz="4125" b="1">
                <a:solidFill>
                  <a:srgbClr val="183648"/>
                </a:solidFill>
                <a:latin typeface="DejaVu Sans"/>
                <a:ea typeface="DejaVu Sans"/>
                <a:cs typeface="DejaVu Sans"/>
              </a:defRPr>
            </a:pPr>
            <a:r>
              <a:rPr lang="ru-RU" altLang="ru-RU" sz="4125" b="1">
                <a:solidFill>
                  <a:srgbClr val="183648"/>
                </a:solidFill>
                <a:latin typeface="DejaVu Sans"/>
                <a:ea typeface="DejaVu Sans"/>
                <a:cs typeface="DejaVu Sans"/>
              </a:rPr>
              <a:t>направления</a:t>
            </a:r>
            <a:endParaRPr lang="ru-RU" altLang="ru-RU"/>
          </a:p>
          <a:p>
            <a:pPr algn="l">
              <a:defRPr lang="ru-RU" altLang="ru-RU" sz="4125" b="1">
                <a:solidFill>
                  <a:srgbClr val="183648"/>
                </a:solidFill>
                <a:latin typeface="DejaVu Sans"/>
                <a:ea typeface="DejaVu Sans"/>
                <a:cs typeface="DejaVu Sans"/>
              </a:defRPr>
            </a:pPr>
            <a:r>
              <a:rPr lang="ru-RU" altLang="ru-RU" sz="4125" b="1">
                <a:solidFill>
                  <a:srgbClr val="183648"/>
                </a:solidFill>
                <a:latin typeface="DejaVu Sans"/>
                <a:ea typeface="DejaVu Sans"/>
                <a:cs typeface="DejaVu Sans"/>
              </a:rPr>
              <a:t>в работе с детьми</a:t>
            </a:r>
            <a:endParaRPr lang="ru-RU" altLang="ru-RU"/>
          </a:p>
          <a:p>
            <a:pPr algn="l">
              <a:defRPr lang="ru-RU" altLang="ru-RU" sz="4125" b="1">
                <a:solidFill>
                  <a:srgbClr val="183648"/>
                </a:solidFill>
                <a:latin typeface="DejaVu Sans"/>
                <a:ea typeface="DejaVu Sans"/>
                <a:cs typeface="DejaVu Sans"/>
              </a:defRPr>
            </a:pPr>
            <a:r>
              <a:rPr lang="ru-RU" altLang="ru-RU" sz="4125" b="1">
                <a:solidFill>
                  <a:srgbClr val="183648"/>
                </a:solidFill>
                <a:latin typeface="DejaVu Sans"/>
                <a:ea typeface="DejaVu Sans"/>
                <a:cs typeface="DejaVu Sans"/>
              </a:rPr>
              <a:t>с ОВЗ</a:t>
            </a:r>
            <a:endParaRPr lang="ru-RU" altLang="ru-RU"/>
          </a:p>
        </p:txBody>
      </p:sp>
      <p:sp>
        <p:nvSpPr>
          <p:cNvPr id="2" name="text-2">
            <a:extLst>
              <a:ext uri="{FF2B5EF4-FFF2-40B4-BE49-F238E27FC236}">
                <a16:creationId xmlns:a16="http://schemas.microsoft.com/office/drawing/2014/main" xmlns="" id="{8B0DCA10-6C01-4F9F-AADD-3CD45D3102D0}"/>
              </a:ext>
            </a:extLst>
          </p:cNvPr>
          <p:cNvSpPr>
            <a:spLocks noGrp="1"/>
          </p:cNvSpPr>
          <p:nvPr/>
        </p:nvSpPr>
        <p:spPr>
          <a:xfrm>
            <a:off x="638175" y="4438650"/>
            <a:ext cx="5334000" cy="457200"/>
          </a:xfrm>
          <a:prstGeom prst="rect">
            <a:avLst/>
          </a:prstGeom>
          <a:noFill/>
          <a:ln w="0">
            <a:noFill/>
            <a:prstDash val="solid"/>
          </a:ln>
        </p:spPr>
        <p:txBody>
          <a:bodyPr wrap="square" lIns="0" tIns="0" rIns="0" bIns="0" anchor="t">
            <a:noAutofit/>
          </a:bodyPr>
          <a:lstStyle>
            <a:defPPr algn="l">
              <a:defRPr lang="ru-RU" altLang="ru-RU" sz="2400" b="1">
                <a:solidFill>
                  <a:srgbClr val="257E85"/>
                </a:solidFill>
                <a:latin typeface="DejaVu Sans"/>
                <a:ea typeface="DejaVu Sans"/>
                <a:cs typeface="DejaVu Sans"/>
              </a:defRPr>
            </a:defPPr>
          </a:lstStyle>
          <a:p>
            <a:pPr algn="l">
              <a:defRPr lang="ru-RU" altLang="ru-RU" sz="2400" b="1">
                <a:solidFill>
                  <a:srgbClr val="257E85"/>
                </a:solidFill>
                <a:latin typeface="DejaVu Sans"/>
                <a:ea typeface="DejaVu Sans"/>
                <a:cs typeface="DejaVu Sans"/>
              </a:defRPr>
            </a:pPr>
            <a:r>
              <a:rPr lang="ru-RU" altLang="ru-RU" sz="2400" b="1">
                <a:solidFill>
                  <a:srgbClr val="257E85"/>
                </a:solidFill>
                <a:latin typeface="DejaVu Sans"/>
                <a:ea typeface="DejaVu Sans"/>
                <a:cs typeface="DejaVu Sans"/>
              </a:rPr>
              <a:t>Гурова Н. С.</a:t>
            </a:r>
            <a:endParaRPr lang="ru-RU" altLang="ru-RU"/>
          </a:p>
        </p:txBody>
      </p:sp>
      <p:sp>
        <p:nvSpPr>
          <p:cNvPr id="3" name="text-3">
            <a:extLst>
              <a:ext uri="{FF2B5EF4-FFF2-40B4-BE49-F238E27FC236}">
                <a16:creationId xmlns:a16="http://schemas.microsoft.com/office/drawing/2014/main" xmlns="" id="{08A6E908-74A4-4A5C-9AE8-7BDB160837E5}"/>
              </a:ext>
            </a:extLst>
          </p:cNvPr>
          <p:cNvSpPr>
            <a:spLocks noGrp="1"/>
          </p:cNvSpPr>
          <p:nvPr/>
        </p:nvSpPr>
        <p:spPr>
          <a:xfrm>
            <a:off x="638175" y="5067300"/>
            <a:ext cx="5353050" cy="838200"/>
          </a:xfrm>
          <a:prstGeom prst="rect">
            <a:avLst/>
          </a:prstGeom>
          <a:noFill/>
          <a:ln w="0">
            <a:noFill/>
            <a:prstDash val="solid"/>
          </a:ln>
        </p:spPr>
        <p:txBody>
          <a:bodyPr wrap="square" lIns="0" tIns="0" rIns="0" bIns="0" anchor="t">
            <a:noAutofit/>
          </a:bodyPr>
          <a:lstStyle>
            <a:defPPr algn="l">
              <a:defRPr lang="ru-RU" altLang="ru-RU" sz="1950" b="0">
                <a:solidFill>
                  <a:srgbClr val="183648"/>
                </a:solidFill>
                <a:latin typeface="DejaVu Sans"/>
                <a:ea typeface="DejaVu Sans"/>
                <a:cs typeface="DejaVu Sans"/>
              </a:defRPr>
            </a:defPPr>
          </a:lstStyle>
          <a:p>
            <a:pPr algn="l">
              <a:defRPr lang="ru-RU" altLang="ru-RU" sz="1950" b="0">
                <a:solidFill>
                  <a:srgbClr val="183648"/>
                </a:solidFill>
                <a:latin typeface="DejaVu Sans"/>
                <a:ea typeface="DejaVu Sans"/>
                <a:cs typeface="DejaVu Sans"/>
              </a:defRPr>
            </a:pPr>
            <a:r>
              <a:rPr lang="ru-RU" altLang="ru-RU" sz="1950" b="0" dirty="0" smtClean="0">
                <a:solidFill>
                  <a:srgbClr val="183648"/>
                </a:solidFill>
                <a:latin typeface="DejaVu Sans"/>
                <a:ea typeface="DejaVu Sans"/>
                <a:cs typeface="DejaVu Sans"/>
              </a:rPr>
              <a:t>МБУДО ДЦИ «Гармония» (</a:t>
            </a:r>
            <a:r>
              <a:rPr lang="ru-RU" altLang="ru-RU" sz="1950" b="0" dirty="0" err="1" smtClean="0">
                <a:solidFill>
                  <a:srgbClr val="183648"/>
                </a:solidFill>
                <a:latin typeface="DejaVu Sans"/>
                <a:ea typeface="DejaVu Sans"/>
                <a:cs typeface="DejaVu Sans"/>
              </a:rPr>
              <a:t>г.Пересвет</a:t>
            </a:r>
            <a:r>
              <a:rPr lang="ru-RU" altLang="ru-RU" sz="1950" b="0" dirty="0" smtClean="0">
                <a:solidFill>
                  <a:srgbClr val="183648"/>
                </a:solidFill>
                <a:latin typeface="DejaVu Sans"/>
                <a:ea typeface="DejaVu Sans"/>
                <a:cs typeface="DejaVu Sans"/>
              </a:rPr>
              <a:t>)</a:t>
            </a:r>
            <a:endParaRPr lang="ru-RU" altLang="ru-RU" dirty="0"/>
          </a:p>
        </p:txBody>
      </p:sp>
      <p:sp>
        <p:nvSpPr>
          <p:cNvPr id="5" name="text-4">
            <a:extLst>
              <a:ext uri="{FF2B5EF4-FFF2-40B4-BE49-F238E27FC236}">
                <a16:creationId xmlns:a16="http://schemas.microsoft.com/office/drawing/2014/main" xmlns="" id="{C02E145C-0228-47B2-B6BD-CB5CB530A0A3}"/>
              </a:ext>
            </a:extLst>
          </p:cNvPr>
          <p:cNvSpPr>
            <a:spLocks noGrp="1"/>
          </p:cNvSpPr>
          <p:nvPr/>
        </p:nvSpPr>
        <p:spPr>
          <a:xfrm>
            <a:off x="6819900" y="4848225"/>
            <a:ext cx="4895850" cy="304800"/>
          </a:xfrm>
          <a:prstGeom prst="rect">
            <a:avLst/>
          </a:prstGeom>
          <a:noFill/>
          <a:ln w="0">
            <a:noFill/>
            <a:prstDash val="solid"/>
          </a:ln>
        </p:spPr>
        <p:txBody>
          <a:bodyPr wrap="square" lIns="0" tIns="0" rIns="0" bIns="0" anchor="t">
            <a:noAutofit/>
          </a:bodyPr>
          <a:lstStyle>
            <a:defPPr algn="l">
              <a:defRPr lang="ru-RU" altLang="ru-RU" sz="1125" b="0">
                <a:solidFill>
                  <a:srgbClr val="61717C"/>
                </a:solidFill>
                <a:latin typeface="DejaVu Sans"/>
                <a:ea typeface="DejaVu Sans"/>
                <a:cs typeface="DejaVu Sans"/>
              </a:defRPr>
            </a:defPPr>
          </a:lstStyle>
          <a:p>
            <a:pPr algn="l">
              <a:defRPr lang="ru-RU" altLang="ru-RU" sz="1125" b="0">
                <a:solidFill>
                  <a:srgbClr val="61717C"/>
                </a:solidFill>
                <a:latin typeface="DejaVu Sans"/>
                <a:ea typeface="DejaVu Sans"/>
                <a:cs typeface="DejaVu Sans"/>
              </a:defRPr>
            </a:pPr>
            <a:r>
              <a:rPr lang="ru-RU" altLang="ru-RU" sz="1125" b="0" dirty="0">
                <a:solidFill>
                  <a:srgbClr val="61717C"/>
                </a:solidFill>
                <a:latin typeface="DejaVu Sans"/>
                <a:ea typeface="DejaVu Sans"/>
                <a:cs typeface="DejaVu Sans"/>
              </a:rPr>
              <a:t>Фото вставить</a:t>
            </a:r>
            <a:endParaRPr lang="ru-RU" altLang="ru-RU" dirty="0"/>
          </a:p>
        </p:txBody>
      </p:sp>
      <p:sp>
        <p:nvSpPr>
          <p:cNvPr id="6" name="text-5">
            <a:extLst>
              <a:ext uri="{FF2B5EF4-FFF2-40B4-BE49-F238E27FC236}">
                <a16:creationId xmlns:a16="http://schemas.microsoft.com/office/drawing/2014/main" xmlns="" id="{A5FEE4B0-9E0D-49EF-8500-903E6CBFB2F7}"/>
              </a:ext>
            </a:extLst>
          </p:cNvPr>
          <p:cNvSpPr>
            <a:spLocks noGrp="1"/>
          </p:cNvSpPr>
          <p:nvPr/>
        </p:nvSpPr>
        <p:spPr>
          <a:xfrm>
            <a:off x="6819900" y="5581650"/>
            <a:ext cx="4895850" cy="666750"/>
          </a:xfrm>
          <a:prstGeom prst="rect">
            <a:avLst/>
          </a:prstGeom>
          <a:noFill/>
          <a:ln w="0">
            <a:noFill/>
            <a:prstDash val="solid"/>
          </a:ln>
        </p:spPr>
        <p:txBody>
          <a:bodyPr wrap="square" lIns="0" tIns="0" rIns="0" bIns="0" anchor="t">
            <a:noAutofit/>
          </a:bodyPr>
          <a:lstStyle>
            <a:defPPr algn="l">
              <a:defRPr lang="ru-RU" altLang="ru-RU" sz="1650" b="0">
                <a:solidFill>
                  <a:srgbClr val="61717C"/>
                </a:solidFill>
                <a:latin typeface="DejaVu Sans"/>
                <a:ea typeface="DejaVu Sans"/>
                <a:cs typeface="DejaVu Sans"/>
              </a:defRPr>
            </a:defPPr>
          </a:lstStyle>
          <a:p>
            <a:pPr algn="l">
              <a:defRPr lang="ru-RU" altLang="ru-RU" sz="1650" b="0">
                <a:solidFill>
                  <a:srgbClr val="61717C"/>
                </a:solidFill>
                <a:latin typeface="DejaVu Sans"/>
                <a:ea typeface="DejaVu Sans"/>
                <a:cs typeface="DejaVu Sans"/>
              </a:defRPr>
            </a:pPr>
            <a:r>
              <a:rPr lang="ru-RU" altLang="ru-RU" sz="1650" b="0" dirty="0">
                <a:solidFill>
                  <a:srgbClr val="61717C"/>
                </a:solidFill>
                <a:latin typeface="DejaVu Sans"/>
                <a:ea typeface="DejaVu Sans"/>
                <a:cs typeface="DejaVu Sans"/>
              </a:rPr>
              <a:t>Семинар «Формирование готовности</a:t>
            </a:r>
            <a:endParaRPr lang="ru-RU" altLang="ru-RU" dirty="0"/>
          </a:p>
          <a:p>
            <a:pPr algn="l">
              <a:defRPr lang="ru-RU" altLang="ru-RU" sz="1650" b="0">
                <a:solidFill>
                  <a:srgbClr val="61717C"/>
                </a:solidFill>
                <a:latin typeface="DejaVu Sans"/>
                <a:ea typeface="DejaVu Sans"/>
                <a:cs typeface="DejaVu Sans"/>
              </a:defRPr>
            </a:pPr>
            <a:r>
              <a:rPr lang="ru-RU" altLang="ru-RU" sz="1650" b="0" dirty="0">
                <a:solidFill>
                  <a:srgbClr val="61717C"/>
                </a:solidFill>
                <a:latin typeface="DejaVu Sans"/>
                <a:ea typeface="DejaVu Sans"/>
                <a:cs typeface="DejaVu Sans"/>
              </a:rPr>
              <a:t>педагогов к работе с детьми с ОВЗ»</a:t>
            </a:r>
            <a:endParaRPr lang="ru-RU" altLang="ru-RU" dirty="0"/>
          </a:p>
        </p:txBody>
      </p:sp>
      <p:sp>
        <p:nvSpPr>
          <p:cNvPr id="8" name="Прямоугольник 7">
            <a:extLst>
              <a:ext uri="{FF2B5EF4-FFF2-40B4-BE49-F238E27FC236}">
                <a16:creationId xmlns:a16="http://schemas.microsoft.com/office/drawing/2014/main" xmlns="" id="{993B066D-66B6-4B7B-8767-9B6360F69298}"/>
              </a:ext>
            </a:extLst>
          </p:cNvPr>
          <p:cNvSpPr/>
          <p:nvPr/>
        </p:nvSpPr>
        <p:spPr>
          <a:xfrm>
            <a:off x="6604986" y="754602"/>
            <a:ext cx="4895850" cy="3664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C:\Users\Завуч\Desktop\Downloads\439646d0-e6c7-4ce3-8d00-27aad7426280.jpg"/>
          <p:cNvPicPr>
            <a:picLocks noChangeAspect="1" noChangeArrowheads="1"/>
          </p:cNvPicPr>
          <p:nvPr/>
        </p:nvPicPr>
        <p:blipFill>
          <a:blip r:embed="rId3" cstate="print"/>
          <a:srcRect/>
          <a:stretch>
            <a:fillRect/>
          </a:stretch>
        </p:blipFill>
        <p:spPr bwMode="auto">
          <a:xfrm>
            <a:off x="6488502" y="276044"/>
            <a:ext cx="5080960" cy="5080960"/>
          </a:xfrm>
          <a:prstGeom prst="rect">
            <a:avLst/>
          </a:prstGeom>
          <a:noFill/>
        </p:spPr>
      </p:pic>
    </p:spTree>
    <p:extLst>
      <p:ext uri="{BB962C8B-B14F-4D97-AF65-F5344CB8AC3E}">
        <p14:creationId xmlns:p14="http://schemas.microsoft.com/office/powerpoint/2010/main" xmlns="" val="530469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6">
            <a:extLst>
              <a:ext uri="{FF2B5EF4-FFF2-40B4-BE49-F238E27FC236}">
                <a16:creationId xmlns:a16="http://schemas.microsoft.com/office/drawing/2014/main" xmlns="" id="{3803D2C3-84B3-4114-AB71-F0C4720CD224}"/>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Основные направления работы</a:t>
            </a:r>
            <a:endParaRPr lang="ru-RU" altLang="ru-RU"/>
          </a:p>
        </p:txBody>
      </p:sp>
      <p:sp>
        <p:nvSpPr>
          <p:cNvPr id="2" name="text-7">
            <a:extLst>
              <a:ext uri="{FF2B5EF4-FFF2-40B4-BE49-F238E27FC236}">
                <a16:creationId xmlns:a16="http://schemas.microsoft.com/office/drawing/2014/main" xmlns="" id="{C236345D-0F82-48BD-93F5-ACB3841C010C}"/>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02 / 7</a:t>
            </a:r>
            <a:endParaRPr lang="ru-RU" altLang="ru-RU"/>
          </a:p>
        </p:txBody>
      </p:sp>
      <p:sp>
        <p:nvSpPr>
          <p:cNvPr id="3" name="text-8">
            <a:extLst>
              <a:ext uri="{FF2B5EF4-FFF2-40B4-BE49-F238E27FC236}">
                <a16:creationId xmlns:a16="http://schemas.microsoft.com/office/drawing/2014/main" xmlns="" id="{53953750-BA4F-48EC-AE68-2444317C0298}"/>
              </a:ext>
            </a:extLst>
          </p:cNvPr>
          <p:cNvSpPr>
            <a:spLocks noGrp="1"/>
          </p:cNvSpPr>
          <p:nvPr/>
        </p:nvSpPr>
        <p:spPr>
          <a:xfrm>
            <a:off x="609600" y="17621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1.</a:t>
            </a:r>
            <a:endParaRPr lang="ru-RU" altLang="ru-RU"/>
          </a:p>
        </p:txBody>
      </p:sp>
      <p:sp>
        <p:nvSpPr>
          <p:cNvPr id="4" name="text-9">
            <a:extLst>
              <a:ext uri="{FF2B5EF4-FFF2-40B4-BE49-F238E27FC236}">
                <a16:creationId xmlns:a16="http://schemas.microsoft.com/office/drawing/2014/main" xmlns="" id="{7A70F667-0F09-4A5C-9574-F1A80E7E1E29}"/>
              </a:ext>
            </a:extLst>
          </p:cNvPr>
          <p:cNvSpPr>
            <a:spLocks noGrp="1"/>
          </p:cNvSpPr>
          <p:nvPr/>
        </p:nvSpPr>
        <p:spPr>
          <a:xfrm>
            <a:off x="1333500" y="17716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Образовательные</a:t>
            </a:r>
            <a:endParaRPr lang="ru-RU" altLang="ru-RU"/>
          </a:p>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потребности</a:t>
            </a:r>
            <a:endParaRPr lang="ru-RU" altLang="ru-RU"/>
          </a:p>
        </p:txBody>
      </p:sp>
      <p:sp>
        <p:nvSpPr>
          <p:cNvPr id="5" name="rule-10">
            <a:extLst>
              <a:ext uri="{FF2B5EF4-FFF2-40B4-BE49-F238E27FC236}">
                <a16:creationId xmlns:a16="http://schemas.microsoft.com/office/drawing/2014/main" xmlns="" id="{49A9B57A-7B41-4018-9A62-92C241969133}"/>
              </a:ext>
            </a:extLst>
          </p:cNvPr>
          <p:cNvSpPr>
            <a:spLocks noGrp="1"/>
          </p:cNvSpPr>
          <p:nvPr/>
        </p:nvSpPr>
        <p:spPr>
          <a:xfrm>
            <a:off x="1333500" y="2657475"/>
            <a:ext cx="4333875" cy="0"/>
          </a:xfrm>
          <a:prstGeom prst="line">
            <a:avLst/>
          </a:prstGeom>
          <a:noFill/>
          <a:ln w="9525">
            <a:solidFill>
              <a:srgbClr val="D8DFDF"/>
            </a:solidFill>
            <a:prstDash val="solid"/>
          </a:ln>
        </p:spPr>
      </p:sp>
      <p:sp>
        <p:nvSpPr>
          <p:cNvPr id="6" name="text-11">
            <a:extLst>
              <a:ext uri="{FF2B5EF4-FFF2-40B4-BE49-F238E27FC236}">
                <a16:creationId xmlns:a16="http://schemas.microsoft.com/office/drawing/2014/main" xmlns="" id="{3EA518AB-DC03-41BC-8A68-02A03BDD830C}"/>
              </a:ext>
            </a:extLst>
          </p:cNvPr>
          <p:cNvSpPr>
            <a:spLocks noGrp="1"/>
          </p:cNvSpPr>
          <p:nvPr/>
        </p:nvSpPr>
        <p:spPr>
          <a:xfrm>
            <a:off x="609600" y="28289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2.</a:t>
            </a:r>
            <a:endParaRPr lang="ru-RU" altLang="ru-RU"/>
          </a:p>
        </p:txBody>
      </p:sp>
      <p:sp>
        <p:nvSpPr>
          <p:cNvPr id="7" name="text-12">
            <a:extLst>
              <a:ext uri="{FF2B5EF4-FFF2-40B4-BE49-F238E27FC236}">
                <a16:creationId xmlns:a16="http://schemas.microsoft.com/office/drawing/2014/main" xmlns="" id="{9BBC6130-1BAA-4045-9185-948AE190E852}"/>
              </a:ext>
            </a:extLst>
          </p:cNvPr>
          <p:cNvSpPr>
            <a:spLocks noGrp="1"/>
          </p:cNvSpPr>
          <p:nvPr/>
        </p:nvSpPr>
        <p:spPr>
          <a:xfrm>
            <a:off x="1333500" y="28384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Индивидуальные цели</a:t>
            </a:r>
            <a:endParaRPr lang="ru-RU" altLang="ru-RU"/>
          </a:p>
        </p:txBody>
      </p:sp>
      <p:sp>
        <p:nvSpPr>
          <p:cNvPr id="8" name="rule-13">
            <a:extLst>
              <a:ext uri="{FF2B5EF4-FFF2-40B4-BE49-F238E27FC236}">
                <a16:creationId xmlns:a16="http://schemas.microsoft.com/office/drawing/2014/main" xmlns="" id="{EB7DBABD-62B7-4F4C-A18F-6169503B9B0A}"/>
              </a:ext>
            </a:extLst>
          </p:cNvPr>
          <p:cNvSpPr>
            <a:spLocks noGrp="1"/>
          </p:cNvSpPr>
          <p:nvPr/>
        </p:nvSpPr>
        <p:spPr>
          <a:xfrm>
            <a:off x="1333500" y="3724275"/>
            <a:ext cx="4333875" cy="0"/>
          </a:xfrm>
          <a:prstGeom prst="line">
            <a:avLst/>
          </a:prstGeom>
          <a:noFill/>
          <a:ln w="9525">
            <a:solidFill>
              <a:srgbClr val="D8DFDF"/>
            </a:solidFill>
            <a:prstDash val="solid"/>
          </a:ln>
        </p:spPr>
      </p:sp>
      <p:sp>
        <p:nvSpPr>
          <p:cNvPr id="9" name="text-14">
            <a:extLst>
              <a:ext uri="{FF2B5EF4-FFF2-40B4-BE49-F238E27FC236}">
                <a16:creationId xmlns:a16="http://schemas.microsoft.com/office/drawing/2014/main" xmlns="" id="{C99A25AD-3CDC-4C3D-8C56-AB9D7AA662F6}"/>
              </a:ext>
            </a:extLst>
          </p:cNvPr>
          <p:cNvSpPr>
            <a:spLocks noGrp="1"/>
          </p:cNvSpPr>
          <p:nvPr/>
        </p:nvSpPr>
        <p:spPr>
          <a:xfrm>
            <a:off x="609600" y="38957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3.</a:t>
            </a:r>
            <a:endParaRPr lang="ru-RU" altLang="ru-RU"/>
          </a:p>
        </p:txBody>
      </p:sp>
      <p:sp>
        <p:nvSpPr>
          <p:cNvPr id="10" name="text-15">
            <a:extLst>
              <a:ext uri="{FF2B5EF4-FFF2-40B4-BE49-F238E27FC236}">
                <a16:creationId xmlns:a16="http://schemas.microsoft.com/office/drawing/2014/main" xmlns="" id="{E20EBF3C-4A4F-4E14-BC01-262E0B50A512}"/>
              </a:ext>
            </a:extLst>
          </p:cNvPr>
          <p:cNvSpPr>
            <a:spLocks noGrp="1"/>
          </p:cNvSpPr>
          <p:nvPr/>
        </p:nvSpPr>
        <p:spPr>
          <a:xfrm>
            <a:off x="1333500" y="39052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Доступная среда</a:t>
            </a:r>
            <a:endParaRPr lang="ru-RU" altLang="ru-RU"/>
          </a:p>
        </p:txBody>
      </p:sp>
      <p:sp>
        <p:nvSpPr>
          <p:cNvPr id="11" name="rule-16">
            <a:extLst>
              <a:ext uri="{FF2B5EF4-FFF2-40B4-BE49-F238E27FC236}">
                <a16:creationId xmlns:a16="http://schemas.microsoft.com/office/drawing/2014/main" xmlns="" id="{67961C53-70B6-47ED-89E7-4C06544B2FDE}"/>
              </a:ext>
            </a:extLst>
          </p:cNvPr>
          <p:cNvSpPr>
            <a:spLocks noGrp="1"/>
          </p:cNvSpPr>
          <p:nvPr/>
        </p:nvSpPr>
        <p:spPr>
          <a:xfrm>
            <a:off x="1333500" y="4791075"/>
            <a:ext cx="4333875" cy="0"/>
          </a:xfrm>
          <a:prstGeom prst="line">
            <a:avLst/>
          </a:prstGeom>
          <a:noFill/>
          <a:ln w="9525">
            <a:solidFill>
              <a:srgbClr val="D8DFDF"/>
            </a:solidFill>
            <a:prstDash val="solid"/>
          </a:ln>
        </p:spPr>
      </p:sp>
      <p:sp>
        <p:nvSpPr>
          <p:cNvPr id="12" name="text-17">
            <a:extLst>
              <a:ext uri="{FF2B5EF4-FFF2-40B4-BE49-F238E27FC236}">
                <a16:creationId xmlns:a16="http://schemas.microsoft.com/office/drawing/2014/main" xmlns="" id="{B71DF1A5-821B-42B6-9FF2-6343994DC89E}"/>
              </a:ext>
            </a:extLst>
          </p:cNvPr>
          <p:cNvSpPr>
            <a:spLocks noGrp="1"/>
          </p:cNvSpPr>
          <p:nvPr/>
        </p:nvSpPr>
        <p:spPr>
          <a:xfrm>
            <a:off x="609600" y="49625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4.</a:t>
            </a:r>
            <a:endParaRPr lang="ru-RU" altLang="ru-RU"/>
          </a:p>
        </p:txBody>
      </p:sp>
      <p:sp>
        <p:nvSpPr>
          <p:cNvPr id="13" name="text-18">
            <a:extLst>
              <a:ext uri="{FF2B5EF4-FFF2-40B4-BE49-F238E27FC236}">
                <a16:creationId xmlns:a16="http://schemas.microsoft.com/office/drawing/2014/main" xmlns="" id="{4A470FCE-0E21-4256-A330-99363F5E2E02}"/>
              </a:ext>
            </a:extLst>
          </p:cNvPr>
          <p:cNvSpPr>
            <a:spLocks noGrp="1"/>
          </p:cNvSpPr>
          <p:nvPr/>
        </p:nvSpPr>
        <p:spPr>
          <a:xfrm>
            <a:off x="1333500" y="49720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Адаптация задания</a:t>
            </a:r>
            <a:endParaRPr lang="ru-RU" altLang="ru-RU"/>
          </a:p>
        </p:txBody>
      </p:sp>
      <p:sp>
        <p:nvSpPr>
          <p:cNvPr id="14" name="text-19">
            <a:extLst>
              <a:ext uri="{FF2B5EF4-FFF2-40B4-BE49-F238E27FC236}">
                <a16:creationId xmlns:a16="http://schemas.microsoft.com/office/drawing/2014/main" xmlns="" id="{DD06D523-9EE7-4220-8169-1BF32B627651}"/>
              </a:ext>
            </a:extLst>
          </p:cNvPr>
          <p:cNvSpPr>
            <a:spLocks noGrp="1"/>
          </p:cNvSpPr>
          <p:nvPr/>
        </p:nvSpPr>
        <p:spPr>
          <a:xfrm>
            <a:off x="6553200" y="17621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5.</a:t>
            </a:r>
            <a:endParaRPr lang="ru-RU" altLang="ru-RU"/>
          </a:p>
        </p:txBody>
      </p:sp>
      <p:sp>
        <p:nvSpPr>
          <p:cNvPr id="15" name="text-20">
            <a:extLst>
              <a:ext uri="{FF2B5EF4-FFF2-40B4-BE49-F238E27FC236}">
                <a16:creationId xmlns:a16="http://schemas.microsoft.com/office/drawing/2014/main" xmlns="" id="{9CB90127-B8BB-42D0-8112-F691049BE9B6}"/>
              </a:ext>
            </a:extLst>
          </p:cNvPr>
          <p:cNvSpPr>
            <a:spLocks noGrp="1"/>
          </p:cNvSpPr>
          <p:nvPr/>
        </p:nvSpPr>
        <p:spPr>
          <a:xfrm>
            <a:off x="7277100" y="17716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Общение</a:t>
            </a:r>
            <a:endParaRPr lang="ru-RU" altLang="ru-RU"/>
          </a:p>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и самостоятельность</a:t>
            </a:r>
            <a:endParaRPr lang="ru-RU" altLang="ru-RU"/>
          </a:p>
        </p:txBody>
      </p:sp>
      <p:sp>
        <p:nvSpPr>
          <p:cNvPr id="16" name="rule-21">
            <a:extLst>
              <a:ext uri="{FF2B5EF4-FFF2-40B4-BE49-F238E27FC236}">
                <a16:creationId xmlns:a16="http://schemas.microsoft.com/office/drawing/2014/main" xmlns="" id="{16B9ED75-7A61-4A88-8343-57F9970E2061}"/>
              </a:ext>
            </a:extLst>
          </p:cNvPr>
          <p:cNvSpPr>
            <a:spLocks noGrp="1"/>
          </p:cNvSpPr>
          <p:nvPr/>
        </p:nvSpPr>
        <p:spPr>
          <a:xfrm>
            <a:off x="7277100" y="2657475"/>
            <a:ext cx="4333875" cy="0"/>
          </a:xfrm>
          <a:prstGeom prst="line">
            <a:avLst/>
          </a:prstGeom>
          <a:noFill/>
          <a:ln w="9525">
            <a:solidFill>
              <a:srgbClr val="D8DFDF"/>
            </a:solidFill>
            <a:prstDash val="solid"/>
          </a:ln>
        </p:spPr>
      </p:sp>
      <p:sp>
        <p:nvSpPr>
          <p:cNvPr id="17" name="text-22">
            <a:extLst>
              <a:ext uri="{FF2B5EF4-FFF2-40B4-BE49-F238E27FC236}">
                <a16:creationId xmlns:a16="http://schemas.microsoft.com/office/drawing/2014/main" xmlns="" id="{D7419F98-FB12-486F-914B-DD5B2DBE4B07}"/>
              </a:ext>
            </a:extLst>
          </p:cNvPr>
          <p:cNvSpPr>
            <a:spLocks noGrp="1"/>
          </p:cNvSpPr>
          <p:nvPr/>
        </p:nvSpPr>
        <p:spPr>
          <a:xfrm>
            <a:off x="6553200" y="28289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6.</a:t>
            </a:r>
            <a:endParaRPr lang="ru-RU" altLang="ru-RU"/>
          </a:p>
        </p:txBody>
      </p:sp>
      <p:sp>
        <p:nvSpPr>
          <p:cNvPr id="18" name="text-23">
            <a:extLst>
              <a:ext uri="{FF2B5EF4-FFF2-40B4-BE49-F238E27FC236}">
                <a16:creationId xmlns:a16="http://schemas.microsoft.com/office/drawing/2014/main" xmlns="" id="{8E3CB09D-97C7-4F38-BC34-D9DE5842F1C5}"/>
              </a:ext>
            </a:extLst>
          </p:cNvPr>
          <p:cNvSpPr>
            <a:spLocks noGrp="1"/>
          </p:cNvSpPr>
          <p:nvPr/>
        </p:nvSpPr>
        <p:spPr>
          <a:xfrm>
            <a:off x="7277100" y="28384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Совместное творчество</a:t>
            </a:r>
            <a:endParaRPr lang="ru-RU" altLang="ru-RU"/>
          </a:p>
        </p:txBody>
      </p:sp>
      <p:sp>
        <p:nvSpPr>
          <p:cNvPr id="19" name="rule-24">
            <a:extLst>
              <a:ext uri="{FF2B5EF4-FFF2-40B4-BE49-F238E27FC236}">
                <a16:creationId xmlns:a16="http://schemas.microsoft.com/office/drawing/2014/main" xmlns="" id="{CDC4B9D1-0497-4997-8A95-BDEC88BBE92A}"/>
              </a:ext>
            </a:extLst>
          </p:cNvPr>
          <p:cNvSpPr>
            <a:spLocks noGrp="1"/>
          </p:cNvSpPr>
          <p:nvPr/>
        </p:nvSpPr>
        <p:spPr>
          <a:xfrm>
            <a:off x="7277100" y="3724275"/>
            <a:ext cx="4333875" cy="0"/>
          </a:xfrm>
          <a:prstGeom prst="line">
            <a:avLst/>
          </a:prstGeom>
          <a:noFill/>
          <a:ln w="9525">
            <a:solidFill>
              <a:srgbClr val="D8DFDF"/>
            </a:solidFill>
            <a:prstDash val="solid"/>
          </a:ln>
        </p:spPr>
      </p:sp>
      <p:sp>
        <p:nvSpPr>
          <p:cNvPr id="20" name="text-25">
            <a:extLst>
              <a:ext uri="{FF2B5EF4-FFF2-40B4-BE49-F238E27FC236}">
                <a16:creationId xmlns:a16="http://schemas.microsoft.com/office/drawing/2014/main" xmlns="" id="{6D34C047-552B-46AF-B494-169770981E68}"/>
              </a:ext>
            </a:extLst>
          </p:cNvPr>
          <p:cNvSpPr>
            <a:spLocks noGrp="1"/>
          </p:cNvSpPr>
          <p:nvPr/>
        </p:nvSpPr>
        <p:spPr>
          <a:xfrm>
            <a:off x="6553200" y="38957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7.</a:t>
            </a:r>
            <a:endParaRPr lang="ru-RU" altLang="ru-RU"/>
          </a:p>
        </p:txBody>
      </p:sp>
      <p:sp>
        <p:nvSpPr>
          <p:cNvPr id="21" name="text-26">
            <a:extLst>
              <a:ext uri="{FF2B5EF4-FFF2-40B4-BE49-F238E27FC236}">
                <a16:creationId xmlns:a16="http://schemas.microsoft.com/office/drawing/2014/main" xmlns="" id="{2C8E4A2E-DD23-4842-8136-9932A23F1A8F}"/>
              </a:ext>
            </a:extLst>
          </p:cNvPr>
          <p:cNvSpPr>
            <a:spLocks noGrp="1"/>
          </p:cNvSpPr>
          <p:nvPr/>
        </p:nvSpPr>
        <p:spPr>
          <a:xfrm>
            <a:off x="7277100" y="39052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Семья и специалисты</a:t>
            </a:r>
            <a:endParaRPr lang="ru-RU" altLang="ru-RU"/>
          </a:p>
        </p:txBody>
      </p:sp>
      <p:sp>
        <p:nvSpPr>
          <p:cNvPr id="22" name="rule-27">
            <a:extLst>
              <a:ext uri="{FF2B5EF4-FFF2-40B4-BE49-F238E27FC236}">
                <a16:creationId xmlns:a16="http://schemas.microsoft.com/office/drawing/2014/main" xmlns="" id="{BE6EEFFA-50C5-4A64-A6EF-11AB2941214F}"/>
              </a:ext>
            </a:extLst>
          </p:cNvPr>
          <p:cNvSpPr>
            <a:spLocks noGrp="1"/>
          </p:cNvSpPr>
          <p:nvPr/>
        </p:nvSpPr>
        <p:spPr>
          <a:xfrm>
            <a:off x="7277100" y="4791075"/>
            <a:ext cx="4333875" cy="0"/>
          </a:xfrm>
          <a:prstGeom prst="line">
            <a:avLst/>
          </a:prstGeom>
          <a:noFill/>
          <a:ln w="9525">
            <a:solidFill>
              <a:srgbClr val="D8DFDF"/>
            </a:solidFill>
            <a:prstDash val="solid"/>
          </a:ln>
        </p:spPr>
      </p:sp>
      <p:sp>
        <p:nvSpPr>
          <p:cNvPr id="23" name="text-28">
            <a:extLst>
              <a:ext uri="{FF2B5EF4-FFF2-40B4-BE49-F238E27FC236}">
                <a16:creationId xmlns:a16="http://schemas.microsoft.com/office/drawing/2014/main" xmlns="" id="{1D36804E-2829-4564-BC38-1830801B99CF}"/>
              </a:ext>
            </a:extLst>
          </p:cNvPr>
          <p:cNvSpPr>
            <a:spLocks noGrp="1"/>
          </p:cNvSpPr>
          <p:nvPr/>
        </p:nvSpPr>
        <p:spPr>
          <a:xfrm>
            <a:off x="6553200" y="4962525"/>
            <a:ext cx="552450" cy="495300"/>
          </a:xfrm>
          <a:prstGeom prst="rect">
            <a:avLst/>
          </a:prstGeom>
          <a:noFill/>
          <a:ln w="0">
            <a:noFill/>
            <a:prstDash val="solid"/>
          </a:ln>
        </p:spPr>
        <p:txBody>
          <a:bodyPr wrap="square" lIns="0" tIns="0" rIns="0" bIns="0" anchor="t">
            <a:noAutofit/>
          </a:bodyPr>
          <a:lstStyle>
            <a:defPPr algn="l">
              <a:defRPr lang="ru-RU" altLang="ru-RU" sz="2550" b="1">
                <a:solidFill>
                  <a:srgbClr val="257E85"/>
                </a:solidFill>
                <a:latin typeface="DejaVu Sans"/>
                <a:ea typeface="DejaVu Sans"/>
                <a:cs typeface="DejaVu Sans"/>
              </a:defRPr>
            </a:defPPr>
          </a:lstStyle>
          <a:p>
            <a:pPr algn="l">
              <a:defRPr lang="ru-RU" altLang="ru-RU" sz="2550" b="1">
                <a:solidFill>
                  <a:srgbClr val="257E85"/>
                </a:solidFill>
                <a:latin typeface="DejaVu Sans"/>
                <a:ea typeface="DejaVu Sans"/>
                <a:cs typeface="DejaVu Sans"/>
              </a:defRPr>
            </a:pPr>
            <a:r>
              <a:rPr lang="ru-RU" altLang="ru-RU" sz="2550" b="1">
                <a:solidFill>
                  <a:srgbClr val="257E85"/>
                </a:solidFill>
                <a:latin typeface="DejaVu Sans"/>
                <a:ea typeface="DejaVu Sans"/>
                <a:cs typeface="DejaVu Sans"/>
              </a:rPr>
              <a:t>8.</a:t>
            </a:r>
            <a:endParaRPr lang="ru-RU" altLang="ru-RU"/>
          </a:p>
        </p:txBody>
      </p:sp>
      <p:sp>
        <p:nvSpPr>
          <p:cNvPr id="24" name="text-29">
            <a:extLst>
              <a:ext uri="{FF2B5EF4-FFF2-40B4-BE49-F238E27FC236}">
                <a16:creationId xmlns:a16="http://schemas.microsoft.com/office/drawing/2014/main" xmlns="" id="{6579EA06-E4FE-40B7-A80B-2CDD0FC7313E}"/>
              </a:ext>
            </a:extLst>
          </p:cNvPr>
          <p:cNvSpPr>
            <a:spLocks noGrp="1"/>
          </p:cNvSpPr>
          <p:nvPr/>
        </p:nvSpPr>
        <p:spPr>
          <a:xfrm>
            <a:off x="7277100" y="4972050"/>
            <a:ext cx="4381500" cy="838200"/>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Индивидуальное</a:t>
            </a:r>
            <a:endParaRPr lang="ru-RU" altLang="ru-RU"/>
          </a:p>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продвижение</a:t>
            </a:r>
            <a:endParaRPr lang="ru-RU" altLang="ru-RU"/>
          </a:p>
        </p:txBody>
      </p:sp>
    </p:spTree>
    <p:extLst>
      <p:ext uri="{BB962C8B-B14F-4D97-AF65-F5344CB8AC3E}">
        <p14:creationId xmlns:p14="http://schemas.microsoft.com/office/powerpoint/2010/main" xmlns="" val="1191509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30">
            <a:extLst>
              <a:ext uri="{FF2B5EF4-FFF2-40B4-BE49-F238E27FC236}">
                <a16:creationId xmlns:a16="http://schemas.microsoft.com/office/drawing/2014/main" xmlns="" id="{05EBA97F-967C-4C10-87ED-10925E913E76}"/>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Исходные возможности и цель</a:t>
            </a:r>
            <a:endParaRPr lang="ru-RU" altLang="ru-RU"/>
          </a:p>
        </p:txBody>
      </p:sp>
      <p:sp>
        <p:nvSpPr>
          <p:cNvPr id="2" name="text-31">
            <a:extLst>
              <a:ext uri="{FF2B5EF4-FFF2-40B4-BE49-F238E27FC236}">
                <a16:creationId xmlns:a16="http://schemas.microsoft.com/office/drawing/2014/main" xmlns="" id="{23E978BD-A67B-4023-BBFE-7412E4356C0C}"/>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03 / 7</a:t>
            </a:r>
            <a:endParaRPr lang="ru-RU" altLang="ru-RU"/>
          </a:p>
        </p:txBody>
      </p:sp>
      <p:sp>
        <p:nvSpPr>
          <p:cNvPr id="3" name="text-32">
            <a:extLst>
              <a:ext uri="{FF2B5EF4-FFF2-40B4-BE49-F238E27FC236}">
                <a16:creationId xmlns:a16="http://schemas.microsoft.com/office/drawing/2014/main" xmlns="" id="{EA6755B2-9540-4890-A087-F27B9CA77C64}"/>
              </a:ext>
            </a:extLst>
          </p:cNvPr>
          <p:cNvSpPr>
            <a:spLocks noGrp="1"/>
          </p:cNvSpPr>
          <p:nvPr/>
        </p:nvSpPr>
        <p:spPr>
          <a:xfrm>
            <a:off x="609600" y="1733550"/>
            <a:ext cx="4972050" cy="504825"/>
          </a:xfrm>
          <a:prstGeom prst="rect">
            <a:avLst/>
          </a:prstGeom>
          <a:noFill/>
          <a:ln w="0">
            <a:noFill/>
            <a:prstDash val="solid"/>
          </a:ln>
        </p:spPr>
        <p:txBody>
          <a:bodyPr wrap="square" lIns="0" tIns="0" rIns="0" bIns="0" anchor="t">
            <a:noAutofit/>
          </a:bodyPr>
          <a:lstStyle>
            <a:defPPr algn="l">
              <a:defRPr lang="ru-RU" altLang="ru-RU" sz="2475" b="1">
                <a:solidFill>
                  <a:srgbClr val="257E85"/>
                </a:solidFill>
                <a:latin typeface="DejaVu Sans"/>
                <a:ea typeface="DejaVu Sans"/>
                <a:cs typeface="DejaVu Sans"/>
              </a:defRPr>
            </a:defPPr>
          </a:lstStyle>
          <a:p>
            <a:pPr algn="l">
              <a:defRPr lang="ru-RU" altLang="ru-RU" sz="2475" b="1">
                <a:solidFill>
                  <a:srgbClr val="257E85"/>
                </a:solidFill>
                <a:latin typeface="DejaVu Sans"/>
                <a:ea typeface="DejaVu Sans"/>
                <a:cs typeface="DejaVu Sans"/>
              </a:defRPr>
            </a:pPr>
            <a:r>
              <a:rPr lang="ru-RU" altLang="ru-RU" sz="2475" b="1">
                <a:solidFill>
                  <a:srgbClr val="257E85"/>
                </a:solidFill>
                <a:latin typeface="DejaVu Sans"/>
                <a:ea typeface="DejaVu Sans"/>
                <a:cs typeface="DejaVu Sans"/>
              </a:rPr>
              <a:t>Что выясняем</a:t>
            </a:r>
            <a:endParaRPr lang="ru-RU" altLang="ru-RU"/>
          </a:p>
        </p:txBody>
      </p:sp>
      <p:sp>
        <p:nvSpPr>
          <p:cNvPr id="4" name="text-33">
            <a:extLst>
              <a:ext uri="{FF2B5EF4-FFF2-40B4-BE49-F238E27FC236}">
                <a16:creationId xmlns:a16="http://schemas.microsoft.com/office/drawing/2014/main" xmlns="" id="{4DF0448C-52B9-451A-AE50-BC25E6A3C6DF}"/>
              </a:ext>
            </a:extLst>
          </p:cNvPr>
          <p:cNvSpPr>
            <a:spLocks noGrp="1"/>
          </p:cNvSpPr>
          <p:nvPr/>
        </p:nvSpPr>
        <p:spPr>
          <a:xfrm>
            <a:off x="609600" y="2495550"/>
            <a:ext cx="4972050" cy="723900"/>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Интересы и доступные действия</a:t>
            </a:r>
            <a:endParaRPr lang="ru-RU" altLang="ru-RU"/>
          </a:p>
        </p:txBody>
      </p:sp>
      <p:sp>
        <p:nvSpPr>
          <p:cNvPr id="5" name="text-34">
            <a:extLst>
              <a:ext uri="{FF2B5EF4-FFF2-40B4-BE49-F238E27FC236}">
                <a16:creationId xmlns:a16="http://schemas.microsoft.com/office/drawing/2014/main" xmlns="" id="{4F20B7ED-7CC1-4618-9086-07203EFE10A2}"/>
              </a:ext>
            </a:extLst>
          </p:cNvPr>
          <p:cNvSpPr>
            <a:spLocks noGrp="1"/>
          </p:cNvSpPr>
          <p:nvPr/>
        </p:nvSpPr>
        <p:spPr>
          <a:xfrm>
            <a:off x="609600" y="3429000"/>
            <a:ext cx="4972050" cy="828675"/>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Понимание задания</a:t>
            </a:r>
            <a:endParaRPr lang="ru-RU" altLang="ru-RU"/>
          </a:p>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и способы общения</a:t>
            </a:r>
            <a:endParaRPr lang="ru-RU" altLang="ru-RU"/>
          </a:p>
        </p:txBody>
      </p:sp>
      <p:sp>
        <p:nvSpPr>
          <p:cNvPr id="6" name="text-35">
            <a:extLst>
              <a:ext uri="{FF2B5EF4-FFF2-40B4-BE49-F238E27FC236}">
                <a16:creationId xmlns:a16="http://schemas.microsoft.com/office/drawing/2014/main" xmlns="" id="{7D5B0276-EC41-45F1-8F61-FAFAF2C8D7D3}"/>
              </a:ext>
            </a:extLst>
          </p:cNvPr>
          <p:cNvSpPr>
            <a:spLocks noGrp="1"/>
          </p:cNvSpPr>
          <p:nvPr/>
        </p:nvSpPr>
        <p:spPr>
          <a:xfrm>
            <a:off x="609600" y="4562475"/>
            <a:ext cx="4972050" cy="714375"/>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Условия успешного выполнения</a:t>
            </a:r>
            <a:endParaRPr lang="ru-RU" altLang="ru-RU"/>
          </a:p>
        </p:txBody>
      </p:sp>
      <p:sp>
        <p:nvSpPr>
          <p:cNvPr id="7" name="text-36">
            <a:extLst>
              <a:ext uri="{FF2B5EF4-FFF2-40B4-BE49-F238E27FC236}">
                <a16:creationId xmlns:a16="http://schemas.microsoft.com/office/drawing/2014/main" xmlns="" id="{D03E383B-16A2-4A9F-8CCC-22AF0A96CF9D}"/>
              </a:ext>
            </a:extLst>
          </p:cNvPr>
          <p:cNvSpPr>
            <a:spLocks noGrp="1"/>
          </p:cNvSpPr>
          <p:nvPr/>
        </p:nvSpPr>
        <p:spPr>
          <a:xfrm>
            <a:off x="6553200" y="1733550"/>
            <a:ext cx="5029200" cy="828675"/>
          </a:xfrm>
          <a:prstGeom prst="rect">
            <a:avLst/>
          </a:prstGeom>
          <a:noFill/>
          <a:ln w="0">
            <a:noFill/>
            <a:prstDash val="solid"/>
          </a:ln>
        </p:spPr>
        <p:txBody>
          <a:bodyPr wrap="square" lIns="0" tIns="0" rIns="0" bIns="0" anchor="t">
            <a:noAutofit/>
          </a:bodyPr>
          <a:lstStyle>
            <a:defPPr algn="l">
              <a:defRPr lang="ru-RU" altLang="ru-RU" sz="2475" b="1">
                <a:solidFill>
                  <a:srgbClr val="257E85"/>
                </a:solidFill>
                <a:latin typeface="DejaVu Sans"/>
                <a:ea typeface="DejaVu Sans"/>
                <a:cs typeface="DejaVu Sans"/>
              </a:defRPr>
            </a:defPPr>
          </a:lstStyle>
          <a:p>
            <a:pPr algn="l">
              <a:defRPr lang="ru-RU" altLang="ru-RU" sz="2475" b="1">
                <a:solidFill>
                  <a:srgbClr val="257E85"/>
                </a:solidFill>
                <a:latin typeface="DejaVu Sans"/>
                <a:ea typeface="DejaVu Sans"/>
                <a:cs typeface="DejaVu Sans"/>
              </a:defRPr>
            </a:pPr>
            <a:r>
              <a:rPr lang="ru-RU" altLang="ru-RU" sz="2475" b="1">
                <a:solidFill>
                  <a:srgbClr val="257E85"/>
                </a:solidFill>
                <a:latin typeface="DejaVu Sans"/>
                <a:ea typeface="DejaVu Sans"/>
                <a:cs typeface="DejaVu Sans"/>
              </a:rPr>
              <a:t>Как формулируем цель</a:t>
            </a:r>
            <a:endParaRPr lang="ru-RU" altLang="ru-RU"/>
          </a:p>
        </p:txBody>
      </p:sp>
      <p:sp>
        <p:nvSpPr>
          <p:cNvPr id="8" name="text-37">
            <a:extLst>
              <a:ext uri="{FF2B5EF4-FFF2-40B4-BE49-F238E27FC236}">
                <a16:creationId xmlns:a16="http://schemas.microsoft.com/office/drawing/2014/main" xmlns="" id="{48336487-0C69-4027-9486-7AF73272776D}"/>
              </a:ext>
            </a:extLst>
          </p:cNvPr>
          <p:cNvSpPr>
            <a:spLocks noGrp="1"/>
          </p:cNvSpPr>
          <p:nvPr/>
        </p:nvSpPr>
        <p:spPr>
          <a:xfrm>
            <a:off x="6553200" y="2695575"/>
            <a:ext cx="5029200" cy="809625"/>
          </a:xfrm>
          <a:prstGeom prst="rect">
            <a:avLst/>
          </a:prstGeom>
          <a:noFill/>
          <a:ln w="0">
            <a:noFill/>
            <a:prstDash val="solid"/>
          </a:ln>
        </p:spPr>
        <p:txBody>
          <a:bodyPr wrap="square" lIns="0" tIns="0" rIns="0" bIns="0" anchor="t">
            <a:noAutofit/>
          </a:bodyPr>
          <a:lstStyle>
            <a:defPPr algn="l">
              <a:defRPr lang="ru-RU" altLang="ru-RU" sz="2325" b="1">
                <a:solidFill>
                  <a:srgbClr val="183648"/>
                </a:solidFill>
                <a:latin typeface="DejaVu Sans"/>
                <a:ea typeface="DejaVu Sans"/>
                <a:cs typeface="DejaVu Sans"/>
              </a:defRPr>
            </a:defPPr>
          </a:lstStyle>
          <a:p>
            <a:pPr algn="l">
              <a:defRPr lang="ru-RU" altLang="ru-RU" sz="2325" b="1">
                <a:solidFill>
                  <a:srgbClr val="183648"/>
                </a:solidFill>
                <a:latin typeface="DejaVu Sans"/>
                <a:ea typeface="DejaVu Sans"/>
                <a:cs typeface="DejaVu Sans"/>
              </a:defRPr>
            </a:pPr>
            <a:r>
              <a:rPr lang="ru-RU" altLang="ru-RU" sz="2325" b="1">
                <a:solidFill>
                  <a:srgbClr val="183648"/>
                </a:solidFill>
                <a:latin typeface="DejaVu Sans"/>
                <a:ea typeface="DejaVu Sans"/>
                <a:cs typeface="DejaVu Sans"/>
              </a:rPr>
              <a:t>Конкретное действие ребёнка</a:t>
            </a:r>
            <a:endParaRPr lang="ru-RU" altLang="ru-RU"/>
          </a:p>
        </p:txBody>
      </p:sp>
      <p:sp>
        <p:nvSpPr>
          <p:cNvPr id="9" name="text-38">
            <a:extLst>
              <a:ext uri="{FF2B5EF4-FFF2-40B4-BE49-F238E27FC236}">
                <a16:creationId xmlns:a16="http://schemas.microsoft.com/office/drawing/2014/main" xmlns="" id="{279EF420-3BA4-4718-9788-8F99F9E7F0F2}"/>
              </a:ext>
            </a:extLst>
          </p:cNvPr>
          <p:cNvSpPr>
            <a:spLocks noGrp="1"/>
          </p:cNvSpPr>
          <p:nvPr/>
        </p:nvSpPr>
        <p:spPr>
          <a:xfrm>
            <a:off x="6553200" y="3743325"/>
            <a:ext cx="5029200" cy="857250"/>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Условия выполнения</a:t>
            </a:r>
            <a:endParaRPr lang="ru-RU" altLang="ru-RU"/>
          </a:p>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и необходимая помощь</a:t>
            </a:r>
            <a:endParaRPr lang="ru-RU" altLang="ru-RU"/>
          </a:p>
        </p:txBody>
      </p:sp>
      <p:sp>
        <p:nvSpPr>
          <p:cNvPr id="10" name="rule-39">
            <a:extLst>
              <a:ext uri="{FF2B5EF4-FFF2-40B4-BE49-F238E27FC236}">
                <a16:creationId xmlns:a16="http://schemas.microsoft.com/office/drawing/2014/main" xmlns="" id="{B6E72086-23CD-427E-9CC6-927B0E7ED292}"/>
              </a:ext>
            </a:extLst>
          </p:cNvPr>
          <p:cNvSpPr>
            <a:spLocks noGrp="1"/>
          </p:cNvSpPr>
          <p:nvPr/>
        </p:nvSpPr>
        <p:spPr>
          <a:xfrm>
            <a:off x="609600" y="5495925"/>
            <a:ext cx="10972800" cy="0"/>
          </a:xfrm>
          <a:prstGeom prst="line">
            <a:avLst/>
          </a:prstGeom>
          <a:noFill/>
          <a:ln w="9525">
            <a:solidFill>
              <a:srgbClr val="D8DFDF"/>
            </a:solidFill>
            <a:prstDash val="solid"/>
          </a:ln>
        </p:spPr>
      </p:sp>
      <p:sp>
        <p:nvSpPr>
          <p:cNvPr id="11" name="text-40">
            <a:extLst>
              <a:ext uri="{FF2B5EF4-FFF2-40B4-BE49-F238E27FC236}">
                <a16:creationId xmlns:a16="http://schemas.microsoft.com/office/drawing/2014/main" xmlns="" id="{3504D888-B2B0-4568-B1FD-A6F79B6B8BC5}"/>
              </a:ext>
            </a:extLst>
          </p:cNvPr>
          <p:cNvSpPr>
            <a:spLocks noGrp="1"/>
          </p:cNvSpPr>
          <p:nvPr/>
        </p:nvSpPr>
        <p:spPr>
          <a:xfrm>
            <a:off x="609600" y="5705475"/>
            <a:ext cx="10734675" cy="695325"/>
          </a:xfrm>
          <a:prstGeom prst="rect">
            <a:avLst/>
          </a:prstGeom>
          <a:noFill/>
          <a:ln w="0">
            <a:noFill/>
            <a:prstDash val="solid"/>
          </a:ln>
        </p:spPr>
        <p:txBody>
          <a:bodyPr wrap="square" lIns="0" tIns="0" rIns="0" bIns="0" anchor="t">
            <a:noAutofit/>
          </a:bodyPr>
          <a:lstStyle>
            <a:defPPr algn="l">
              <a:defRPr lang="ru-RU" altLang="ru-RU" sz="2175" b="1">
                <a:solidFill>
                  <a:srgbClr val="257E85"/>
                </a:solidFill>
                <a:latin typeface="DejaVu Sans"/>
                <a:ea typeface="DejaVu Sans"/>
                <a:cs typeface="DejaVu Sans"/>
              </a:defRPr>
            </a:defPPr>
          </a:lstStyle>
          <a:p>
            <a:pPr algn="l">
              <a:defRPr lang="ru-RU" altLang="ru-RU" sz="2175" b="1">
                <a:solidFill>
                  <a:srgbClr val="257E85"/>
                </a:solidFill>
                <a:latin typeface="DejaVu Sans"/>
                <a:ea typeface="DejaVu Sans"/>
                <a:cs typeface="DejaVu Sans"/>
              </a:defRPr>
            </a:pPr>
            <a:r>
              <a:rPr lang="ru-RU" altLang="ru-RU" sz="2175" b="1">
                <a:solidFill>
                  <a:srgbClr val="257E85"/>
                </a:solidFill>
                <a:latin typeface="DejaVu Sans"/>
                <a:ea typeface="DejaVu Sans"/>
                <a:cs typeface="DejaVu Sans"/>
              </a:rPr>
              <a:t>Пример: вступать вместе с ансамблем</a:t>
            </a:r>
            <a:endParaRPr lang="ru-RU" altLang="ru-RU"/>
          </a:p>
          <a:p>
            <a:pPr algn="l">
              <a:defRPr lang="ru-RU" altLang="ru-RU" sz="2175" b="1">
                <a:solidFill>
                  <a:srgbClr val="257E85"/>
                </a:solidFill>
                <a:latin typeface="DejaVu Sans"/>
                <a:ea typeface="DejaVu Sans"/>
                <a:cs typeface="DejaVu Sans"/>
              </a:defRPr>
            </a:pPr>
            <a:r>
              <a:rPr lang="ru-RU" altLang="ru-RU" sz="2175" b="1">
                <a:solidFill>
                  <a:srgbClr val="257E85"/>
                </a:solidFill>
                <a:latin typeface="DejaVu Sans"/>
                <a:ea typeface="DejaVu Sans"/>
                <a:cs typeface="DejaVu Sans"/>
              </a:rPr>
              <a:t>по согласованному сигналу</a:t>
            </a:r>
            <a:endParaRPr lang="ru-RU" altLang="ru-RU"/>
          </a:p>
        </p:txBody>
      </p:sp>
    </p:spTree>
    <p:extLst>
      <p:ext uri="{BB962C8B-B14F-4D97-AF65-F5344CB8AC3E}">
        <p14:creationId xmlns:p14="http://schemas.microsoft.com/office/powerpoint/2010/main" xmlns="" val="1897398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41">
            <a:extLst>
              <a:ext uri="{FF2B5EF4-FFF2-40B4-BE49-F238E27FC236}">
                <a16:creationId xmlns:a16="http://schemas.microsoft.com/office/drawing/2014/main" xmlns="" id="{EEEFC64D-DE8D-423F-A69A-93946D00D74C}"/>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Доступность художественного задания</a:t>
            </a:r>
            <a:endParaRPr lang="ru-RU" altLang="ru-RU"/>
          </a:p>
        </p:txBody>
      </p:sp>
      <p:sp>
        <p:nvSpPr>
          <p:cNvPr id="2" name="text-42">
            <a:extLst>
              <a:ext uri="{FF2B5EF4-FFF2-40B4-BE49-F238E27FC236}">
                <a16:creationId xmlns:a16="http://schemas.microsoft.com/office/drawing/2014/main" xmlns="" id="{1E859FA1-3C15-41D0-9A2C-14802A127602}"/>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04 / 7</a:t>
            </a:r>
            <a:endParaRPr lang="ru-RU" altLang="ru-RU"/>
          </a:p>
        </p:txBody>
      </p:sp>
      <p:sp>
        <p:nvSpPr>
          <p:cNvPr id="3" name="text-43">
            <a:extLst>
              <a:ext uri="{FF2B5EF4-FFF2-40B4-BE49-F238E27FC236}">
                <a16:creationId xmlns:a16="http://schemas.microsoft.com/office/drawing/2014/main" xmlns="" id="{6E523B23-652A-4CBA-B584-1630F1B75333}"/>
              </a:ext>
            </a:extLst>
          </p:cNvPr>
          <p:cNvSpPr>
            <a:spLocks noGrp="1"/>
          </p:cNvSpPr>
          <p:nvPr/>
        </p:nvSpPr>
        <p:spPr>
          <a:xfrm>
            <a:off x="609600" y="1800225"/>
            <a:ext cx="5029200" cy="495300"/>
          </a:xfrm>
          <a:prstGeom prst="rect">
            <a:avLst/>
          </a:prstGeom>
          <a:noFill/>
          <a:ln w="0">
            <a:noFill/>
            <a:prstDash val="solid"/>
          </a:ln>
        </p:spPr>
        <p:txBody>
          <a:bodyPr wrap="square" lIns="0" tIns="0" rIns="0" bIns="0" anchor="t">
            <a:noAutofit/>
          </a:bodyPr>
          <a:lstStyle>
            <a:defPPr algn="l">
              <a:defRPr lang="ru-RU" altLang="ru-RU" sz="2475" b="1">
                <a:solidFill>
                  <a:srgbClr val="257E85"/>
                </a:solidFill>
                <a:latin typeface="DejaVu Sans"/>
                <a:ea typeface="DejaVu Sans"/>
                <a:cs typeface="DejaVu Sans"/>
              </a:defRPr>
            </a:defPPr>
          </a:lstStyle>
          <a:p>
            <a:pPr algn="l">
              <a:defRPr lang="ru-RU" altLang="ru-RU" sz="2475" b="1">
                <a:solidFill>
                  <a:srgbClr val="257E85"/>
                </a:solidFill>
                <a:latin typeface="DejaVu Sans"/>
                <a:ea typeface="DejaVu Sans"/>
                <a:cs typeface="DejaVu Sans"/>
              </a:defRPr>
            </a:pPr>
            <a:r>
              <a:rPr lang="ru-RU" altLang="ru-RU" sz="2475" b="1">
                <a:solidFill>
                  <a:srgbClr val="257E85"/>
                </a:solidFill>
                <a:latin typeface="DejaVu Sans"/>
                <a:ea typeface="DejaVu Sans"/>
                <a:cs typeface="DejaVu Sans"/>
              </a:rPr>
              <a:t>Условия занятия</a:t>
            </a:r>
            <a:endParaRPr lang="ru-RU" altLang="ru-RU"/>
          </a:p>
        </p:txBody>
      </p:sp>
      <p:sp>
        <p:nvSpPr>
          <p:cNvPr id="4" name="text-44">
            <a:extLst>
              <a:ext uri="{FF2B5EF4-FFF2-40B4-BE49-F238E27FC236}">
                <a16:creationId xmlns:a16="http://schemas.microsoft.com/office/drawing/2014/main" xmlns="" id="{FAD362D2-D7FB-4DB3-B0AA-3C192B02FEA3}"/>
              </a:ext>
            </a:extLst>
          </p:cNvPr>
          <p:cNvSpPr>
            <a:spLocks noGrp="1"/>
          </p:cNvSpPr>
          <p:nvPr/>
        </p:nvSpPr>
        <p:spPr>
          <a:xfrm>
            <a:off x="609600" y="2638425"/>
            <a:ext cx="5029200" cy="495300"/>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Понятная инструкция</a:t>
            </a:r>
            <a:endParaRPr lang="ru-RU" altLang="ru-RU"/>
          </a:p>
        </p:txBody>
      </p:sp>
      <p:sp>
        <p:nvSpPr>
          <p:cNvPr id="5" name="text-45">
            <a:extLst>
              <a:ext uri="{FF2B5EF4-FFF2-40B4-BE49-F238E27FC236}">
                <a16:creationId xmlns:a16="http://schemas.microsoft.com/office/drawing/2014/main" xmlns="" id="{70498109-F1F3-4721-90C3-F451DB1AFEF7}"/>
              </a:ext>
            </a:extLst>
          </p:cNvPr>
          <p:cNvSpPr>
            <a:spLocks noGrp="1"/>
          </p:cNvSpPr>
          <p:nvPr/>
        </p:nvSpPr>
        <p:spPr>
          <a:xfrm>
            <a:off x="609600" y="3486150"/>
            <a:ext cx="5029200" cy="504825"/>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Удобное рабочее место</a:t>
            </a:r>
            <a:endParaRPr lang="ru-RU" altLang="ru-RU"/>
          </a:p>
        </p:txBody>
      </p:sp>
      <p:sp>
        <p:nvSpPr>
          <p:cNvPr id="6" name="text-46">
            <a:extLst>
              <a:ext uri="{FF2B5EF4-FFF2-40B4-BE49-F238E27FC236}">
                <a16:creationId xmlns:a16="http://schemas.microsoft.com/office/drawing/2014/main" xmlns="" id="{468D2437-9427-4694-9026-D928FD246177}"/>
              </a:ext>
            </a:extLst>
          </p:cNvPr>
          <p:cNvSpPr>
            <a:spLocks noGrp="1"/>
          </p:cNvSpPr>
          <p:nvPr/>
        </p:nvSpPr>
        <p:spPr>
          <a:xfrm>
            <a:off x="609600" y="4333875"/>
            <a:ext cx="5029200" cy="790575"/>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Индивидуальный темп и паузы</a:t>
            </a:r>
            <a:endParaRPr lang="ru-RU" altLang="ru-RU"/>
          </a:p>
        </p:txBody>
      </p:sp>
      <p:sp>
        <p:nvSpPr>
          <p:cNvPr id="7" name="text-47">
            <a:extLst>
              <a:ext uri="{FF2B5EF4-FFF2-40B4-BE49-F238E27FC236}">
                <a16:creationId xmlns:a16="http://schemas.microsoft.com/office/drawing/2014/main" xmlns="" id="{EA043BAE-D9B3-4C65-AC3C-B0F22C849F87}"/>
              </a:ext>
            </a:extLst>
          </p:cNvPr>
          <p:cNvSpPr>
            <a:spLocks noGrp="1"/>
          </p:cNvSpPr>
          <p:nvPr/>
        </p:nvSpPr>
        <p:spPr>
          <a:xfrm>
            <a:off x="6553200" y="1800225"/>
            <a:ext cx="5029200" cy="495300"/>
          </a:xfrm>
          <a:prstGeom prst="rect">
            <a:avLst/>
          </a:prstGeom>
          <a:noFill/>
          <a:ln w="0">
            <a:noFill/>
            <a:prstDash val="solid"/>
          </a:ln>
        </p:spPr>
        <p:txBody>
          <a:bodyPr wrap="square" lIns="0" tIns="0" rIns="0" bIns="0" anchor="t">
            <a:noAutofit/>
          </a:bodyPr>
          <a:lstStyle>
            <a:defPPr algn="l">
              <a:defRPr lang="ru-RU" altLang="ru-RU" sz="2475" b="1">
                <a:solidFill>
                  <a:srgbClr val="257E85"/>
                </a:solidFill>
                <a:latin typeface="DejaVu Sans"/>
                <a:ea typeface="DejaVu Sans"/>
                <a:cs typeface="DejaVu Sans"/>
              </a:defRPr>
            </a:defPPr>
          </a:lstStyle>
          <a:p>
            <a:pPr algn="l">
              <a:defRPr lang="ru-RU" altLang="ru-RU" sz="2475" b="1">
                <a:solidFill>
                  <a:srgbClr val="257E85"/>
                </a:solidFill>
                <a:latin typeface="DejaVu Sans"/>
                <a:ea typeface="DejaVu Sans"/>
                <a:cs typeface="DejaVu Sans"/>
              </a:defRPr>
            </a:pPr>
            <a:r>
              <a:rPr lang="ru-RU" altLang="ru-RU" sz="2475" b="1">
                <a:solidFill>
                  <a:srgbClr val="257E85"/>
                </a:solidFill>
                <a:latin typeface="DejaVu Sans"/>
                <a:ea typeface="DejaVu Sans"/>
                <a:cs typeface="DejaVu Sans"/>
              </a:rPr>
              <a:t>Способы обучения</a:t>
            </a:r>
            <a:endParaRPr lang="ru-RU" altLang="ru-RU"/>
          </a:p>
        </p:txBody>
      </p:sp>
      <p:sp>
        <p:nvSpPr>
          <p:cNvPr id="8" name="text-48">
            <a:extLst>
              <a:ext uri="{FF2B5EF4-FFF2-40B4-BE49-F238E27FC236}">
                <a16:creationId xmlns:a16="http://schemas.microsoft.com/office/drawing/2014/main" xmlns="" id="{86E019DB-5409-431F-B223-733D59997495}"/>
              </a:ext>
            </a:extLst>
          </p:cNvPr>
          <p:cNvSpPr>
            <a:spLocks noGrp="1"/>
          </p:cNvSpPr>
          <p:nvPr/>
        </p:nvSpPr>
        <p:spPr>
          <a:xfrm>
            <a:off x="6553200" y="2638425"/>
            <a:ext cx="5029200" cy="495300"/>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Показ по этапам</a:t>
            </a:r>
            <a:endParaRPr lang="ru-RU" altLang="ru-RU"/>
          </a:p>
        </p:txBody>
      </p:sp>
      <p:sp>
        <p:nvSpPr>
          <p:cNvPr id="9" name="text-49">
            <a:extLst>
              <a:ext uri="{FF2B5EF4-FFF2-40B4-BE49-F238E27FC236}">
                <a16:creationId xmlns:a16="http://schemas.microsoft.com/office/drawing/2014/main" xmlns="" id="{7A2A2993-227D-4F54-BBE9-797E1EC18903}"/>
              </a:ext>
            </a:extLst>
          </p:cNvPr>
          <p:cNvSpPr>
            <a:spLocks noGrp="1"/>
          </p:cNvSpPr>
          <p:nvPr/>
        </p:nvSpPr>
        <p:spPr>
          <a:xfrm>
            <a:off x="6553200" y="3486150"/>
            <a:ext cx="5029200" cy="809625"/>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Короткая практическая проба</a:t>
            </a:r>
            <a:endParaRPr lang="ru-RU" altLang="ru-RU"/>
          </a:p>
        </p:txBody>
      </p:sp>
      <p:sp>
        <p:nvSpPr>
          <p:cNvPr id="10" name="text-50">
            <a:extLst>
              <a:ext uri="{FF2B5EF4-FFF2-40B4-BE49-F238E27FC236}">
                <a16:creationId xmlns:a16="http://schemas.microsoft.com/office/drawing/2014/main" xmlns="" id="{C374CFD8-D5F1-4613-9608-B4C4EE7A23DD}"/>
              </a:ext>
            </a:extLst>
          </p:cNvPr>
          <p:cNvSpPr>
            <a:spLocks noGrp="1"/>
          </p:cNvSpPr>
          <p:nvPr/>
        </p:nvSpPr>
        <p:spPr>
          <a:xfrm>
            <a:off x="6553200" y="4524375"/>
            <a:ext cx="5029200" cy="504825"/>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Посильный выбор</a:t>
            </a:r>
            <a:endParaRPr lang="ru-RU" altLang="ru-RU"/>
          </a:p>
        </p:txBody>
      </p:sp>
      <p:sp>
        <p:nvSpPr>
          <p:cNvPr id="11" name="rule-51">
            <a:extLst>
              <a:ext uri="{FF2B5EF4-FFF2-40B4-BE49-F238E27FC236}">
                <a16:creationId xmlns:a16="http://schemas.microsoft.com/office/drawing/2014/main" xmlns="" id="{D81693A9-DD75-4CAA-B8D0-8B3063DFCF01}"/>
              </a:ext>
            </a:extLst>
          </p:cNvPr>
          <p:cNvSpPr>
            <a:spLocks noGrp="1"/>
          </p:cNvSpPr>
          <p:nvPr/>
        </p:nvSpPr>
        <p:spPr>
          <a:xfrm>
            <a:off x="609600" y="5429250"/>
            <a:ext cx="10972800" cy="0"/>
          </a:xfrm>
          <a:prstGeom prst="line">
            <a:avLst/>
          </a:prstGeom>
          <a:noFill/>
          <a:ln w="9525">
            <a:solidFill>
              <a:srgbClr val="D8DFDF"/>
            </a:solidFill>
            <a:prstDash val="solid"/>
          </a:ln>
        </p:spPr>
      </p:sp>
      <p:sp>
        <p:nvSpPr>
          <p:cNvPr id="12" name="text-52">
            <a:extLst>
              <a:ext uri="{FF2B5EF4-FFF2-40B4-BE49-F238E27FC236}">
                <a16:creationId xmlns:a16="http://schemas.microsoft.com/office/drawing/2014/main" xmlns="" id="{D213BD12-02BE-48F4-AF16-B80DCEBDA97A}"/>
              </a:ext>
            </a:extLst>
          </p:cNvPr>
          <p:cNvSpPr>
            <a:spLocks noGrp="1"/>
          </p:cNvSpPr>
          <p:nvPr/>
        </p:nvSpPr>
        <p:spPr>
          <a:xfrm>
            <a:off x="609600" y="5676900"/>
            <a:ext cx="10972800" cy="762000"/>
          </a:xfrm>
          <a:prstGeom prst="rect">
            <a:avLst/>
          </a:prstGeom>
          <a:noFill/>
          <a:ln w="0">
            <a:noFill/>
            <a:prstDash val="solid"/>
          </a:ln>
        </p:spPr>
        <p:txBody>
          <a:bodyPr wrap="square" lIns="0" tIns="0" rIns="0" bIns="0" anchor="t">
            <a:noAutofit/>
          </a:bodyPr>
          <a:lstStyle>
            <a:defPPr algn="l">
              <a:defRPr lang="ru-RU" altLang="ru-RU" sz="2025" b="1">
                <a:solidFill>
                  <a:srgbClr val="BB6048"/>
                </a:solidFill>
                <a:latin typeface="DejaVu Sans"/>
                <a:ea typeface="DejaVu Sans"/>
                <a:cs typeface="DejaVu Sans"/>
              </a:defRPr>
            </a:defPPr>
          </a:lstStyle>
          <a:p>
            <a:pPr algn="l">
              <a:defRPr lang="ru-RU" altLang="ru-RU" sz="2025" b="1">
                <a:solidFill>
                  <a:srgbClr val="BB6048"/>
                </a:solidFill>
                <a:latin typeface="DejaVu Sans"/>
                <a:ea typeface="DejaVu Sans"/>
                <a:cs typeface="DejaVu Sans"/>
              </a:defRPr>
            </a:pPr>
            <a:r>
              <a:rPr lang="ru-RU" altLang="ru-RU" sz="2025" b="1">
                <a:solidFill>
                  <a:srgbClr val="BB6048"/>
                </a:solidFill>
                <a:latin typeface="DejaVu Sans"/>
                <a:ea typeface="DejaVu Sans"/>
                <a:cs typeface="DejaVu Sans"/>
              </a:rPr>
              <a:t>Учебные подсказки сокращаем по мере освоения действия.</a:t>
            </a:r>
            <a:endParaRPr lang="ru-RU" altLang="ru-RU"/>
          </a:p>
          <a:p>
            <a:pPr algn="l">
              <a:defRPr lang="ru-RU" altLang="ru-RU" sz="2025" b="1">
                <a:solidFill>
                  <a:srgbClr val="BB6048"/>
                </a:solidFill>
                <a:latin typeface="DejaVu Sans"/>
                <a:ea typeface="DejaVu Sans"/>
                <a:cs typeface="DejaVu Sans"/>
              </a:defRPr>
            </a:pPr>
            <a:r>
              <a:rPr lang="ru-RU" altLang="ru-RU" sz="2025" b="1">
                <a:solidFill>
                  <a:srgbClr val="BB6048"/>
                </a:solidFill>
                <a:latin typeface="DejaVu Sans"/>
                <a:ea typeface="DejaVu Sans"/>
                <a:cs typeface="DejaVu Sans"/>
              </a:rPr>
              <a:t>Необходимые средства доступности сохраняем.</a:t>
            </a:r>
            <a:endParaRPr lang="ru-RU" altLang="ru-RU"/>
          </a:p>
        </p:txBody>
      </p:sp>
    </p:spTree>
    <p:extLst>
      <p:ext uri="{BB962C8B-B14F-4D97-AF65-F5344CB8AC3E}">
        <p14:creationId xmlns:p14="http://schemas.microsoft.com/office/powerpoint/2010/main" xmlns="" val="69942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53">
            <a:extLst>
              <a:ext uri="{FF2B5EF4-FFF2-40B4-BE49-F238E27FC236}">
                <a16:creationId xmlns:a16="http://schemas.microsoft.com/office/drawing/2014/main" xmlns="" id="{40CB3F9C-F74B-4E2A-9D11-30B53415DDB7}"/>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Общение и совместное творчество</a:t>
            </a:r>
            <a:endParaRPr lang="ru-RU" altLang="ru-RU"/>
          </a:p>
        </p:txBody>
      </p:sp>
      <p:sp>
        <p:nvSpPr>
          <p:cNvPr id="2" name="text-54">
            <a:extLst>
              <a:ext uri="{FF2B5EF4-FFF2-40B4-BE49-F238E27FC236}">
                <a16:creationId xmlns:a16="http://schemas.microsoft.com/office/drawing/2014/main" xmlns="" id="{BECFE45D-40B2-4803-A940-2947C222E657}"/>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05 / 7</a:t>
            </a:r>
            <a:endParaRPr lang="ru-RU" altLang="ru-RU"/>
          </a:p>
        </p:txBody>
      </p:sp>
      <p:sp>
        <p:nvSpPr>
          <p:cNvPr id="3" name="text-55">
            <a:extLst>
              <a:ext uri="{FF2B5EF4-FFF2-40B4-BE49-F238E27FC236}">
                <a16:creationId xmlns:a16="http://schemas.microsoft.com/office/drawing/2014/main" xmlns="" id="{0AF2ADA8-A7FB-4EEC-AA11-0563003FB555}"/>
              </a:ext>
            </a:extLst>
          </p:cNvPr>
          <p:cNvSpPr>
            <a:spLocks noGrp="1"/>
          </p:cNvSpPr>
          <p:nvPr/>
        </p:nvSpPr>
        <p:spPr>
          <a:xfrm>
            <a:off x="609600" y="1809750"/>
            <a:ext cx="3895725" cy="933450"/>
          </a:xfrm>
          <a:prstGeom prst="rect">
            <a:avLst/>
          </a:prstGeom>
          <a:noFill/>
          <a:ln w="0">
            <a:noFill/>
            <a:prstDash val="solid"/>
          </a:ln>
        </p:spPr>
        <p:txBody>
          <a:bodyPr wrap="square" lIns="0" tIns="0" rIns="0" bIns="0" anchor="t">
            <a:noAutofit/>
          </a:bodyPr>
          <a:lstStyle>
            <a:defPPr algn="l">
              <a:defRPr lang="ru-RU" altLang="ru-RU" sz="2400" b="1">
                <a:solidFill>
                  <a:srgbClr val="257E85"/>
                </a:solidFill>
                <a:latin typeface="DejaVu Sans"/>
                <a:ea typeface="DejaVu Sans"/>
                <a:cs typeface="DejaVu Sans"/>
              </a:defRPr>
            </a:defPPr>
          </a:lstStyle>
          <a:p>
            <a:pPr algn="l">
              <a:defRPr lang="ru-RU" altLang="ru-RU" sz="2400" b="1">
                <a:solidFill>
                  <a:srgbClr val="257E85"/>
                </a:solidFill>
                <a:latin typeface="DejaVu Sans"/>
                <a:ea typeface="DejaVu Sans"/>
                <a:cs typeface="DejaVu Sans"/>
              </a:defRPr>
            </a:pPr>
            <a:r>
              <a:rPr lang="ru-RU" altLang="ru-RU" sz="2400" b="1">
                <a:solidFill>
                  <a:srgbClr val="257E85"/>
                </a:solidFill>
                <a:latin typeface="DejaVu Sans"/>
                <a:ea typeface="DejaVu Sans"/>
                <a:cs typeface="DejaVu Sans"/>
              </a:rPr>
              <a:t>Ребёнок</a:t>
            </a:r>
            <a:endParaRPr lang="ru-RU" altLang="ru-RU"/>
          </a:p>
        </p:txBody>
      </p:sp>
      <p:sp>
        <p:nvSpPr>
          <p:cNvPr id="4" name="text-56">
            <a:extLst>
              <a:ext uri="{FF2B5EF4-FFF2-40B4-BE49-F238E27FC236}">
                <a16:creationId xmlns:a16="http://schemas.microsoft.com/office/drawing/2014/main" xmlns="" id="{EC88432A-DFC4-4AB0-AD72-F940934400F6}"/>
              </a:ext>
            </a:extLst>
          </p:cNvPr>
          <p:cNvSpPr>
            <a:spLocks noGrp="1"/>
          </p:cNvSpPr>
          <p:nvPr/>
        </p:nvSpPr>
        <p:spPr>
          <a:xfrm>
            <a:off x="5010150" y="1857375"/>
            <a:ext cx="6572250" cy="971550"/>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Доступный способ попросить помощь</a:t>
            </a:r>
            <a:endParaRPr lang="ru-RU" altLang="ru-RU"/>
          </a:p>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и сделать выбор</a:t>
            </a:r>
            <a:endParaRPr lang="ru-RU" altLang="ru-RU"/>
          </a:p>
        </p:txBody>
      </p:sp>
      <p:sp>
        <p:nvSpPr>
          <p:cNvPr id="5" name="rule-57">
            <a:extLst>
              <a:ext uri="{FF2B5EF4-FFF2-40B4-BE49-F238E27FC236}">
                <a16:creationId xmlns:a16="http://schemas.microsoft.com/office/drawing/2014/main" xmlns="" id="{0007851E-C279-45B1-897F-50C85CD23484}"/>
              </a:ext>
            </a:extLst>
          </p:cNvPr>
          <p:cNvSpPr>
            <a:spLocks noGrp="1"/>
          </p:cNvSpPr>
          <p:nvPr/>
        </p:nvSpPr>
        <p:spPr>
          <a:xfrm>
            <a:off x="609600" y="2990850"/>
            <a:ext cx="10972800" cy="0"/>
          </a:xfrm>
          <a:prstGeom prst="line">
            <a:avLst/>
          </a:prstGeom>
          <a:noFill/>
          <a:ln w="9525">
            <a:solidFill>
              <a:srgbClr val="D8DFDF"/>
            </a:solidFill>
            <a:prstDash val="solid"/>
          </a:ln>
        </p:spPr>
      </p:sp>
      <p:sp>
        <p:nvSpPr>
          <p:cNvPr id="6" name="text-58">
            <a:extLst>
              <a:ext uri="{FF2B5EF4-FFF2-40B4-BE49-F238E27FC236}">
                <a16:creationId xmlns:a16="http://schemas.microsoft.com/office/drawing/2014/main" xmlns="" id="{D89A9BCE-8A99-4B3A-BBE1-225039E20E8E}"/>
              </a:ext>
            </a:extLst>
          </p:cNvPr>
          <p:cNvSpPr>
            <a:spLocks noGrp="1"/>
          </p:cNvSpPr>
          <p:nvPr/>
        </p:nvSpPr>
        <p:spPr>
          <a:xfrm>
            <a:off x="609600" y="3248025"/>
            <a:ext cx="3895725" cy="933450"/>
          </a:xfrm>
          <a:prstGeom prst="rect">
            <a:avLst/>
          </a:prstGeom>
          <a:noFill/>
          <a:ln w="0">
            <a:noFill/>
            <a:prstDash val="solid"/>
          </a:ln>
        </p:spPr>
        <p:txBody>
          <a:bodyPr wrap="square" lIns="0" tIns="0" rIns="0" bIns="0" anchor="t">
            <a:noAutofit/>
          </a:bodyPr>
          <a:lstStyle>
            <a:defPPr algn="l">
              <a:defRPr lang="ru-RU" altLang="ru-RU" sz="2400" b="1">
                <a:solidFill>
                  <a:srgbClr val="257E85"/>
                </a:solidFill>
                <a:latin typeface="DejaVu Sans"/>
                <a:ea typeface="DejaVu Sans"/>
                <a:cs typeface="DejaVu Sans"/>
              </a:defRPr>
            </a:defPPr>
          </a:lstStyle>
          <a:p>
            <a:pPr algn="l">
              <a:defRPr lang="ru-RU" altLang="ru-RU" sz="2400" b="1">
                <a:solidFill>
                  <a:srgbClr val="257E85"/>
                </a:solidFill>
                <a:latin typeface="DejaVu Sans"/>
                <a:ea typeface="DejaVu Sans"/>
                <a:cs typeface="DejaVu Sans"/>
              </a:defRPr>
            </a:pPr>
            <a:r>
              <a:rPr lang="ru-RU" altLang="ru-RU" sz="2400" b="1">
                <a:solidFill>
                  <a:srgbClr val="257E85"/>
                </a:solidFill>
                <a:latin typeface="DejaVu Sans"/>
                <a:ea typeface="DejaVu Sans"/>
                <a:cs typeface="DejaVu Sans"/>
              </a:rPr>
              <a:t>Группа</a:t>
            </a:r>
            <a:endParaRPr lang="ru-RU" altLang="ru-RU"/>
          </a:p>
        </p:txBody>
      </p:sp>
      <p:sp>
        <p:nvSpPr>
          <p:cNvPr id="7" name="text-59">
            <a:extLst>
              <a:ext uri="{FF2B5EF4-FFF2-40B4-BE49-F238E27FC236}">
                <a16:creationId xmlns:a16="http://schemas.microsoft.com/office/drawing/2014/main" xmlns="" id="{FACA4295-6EA5-4397-9B5E-8C80DDE55921}"/>
              </a:ext>
            </a:extLst>
          </p:cNvPr>
          <p:cNvSpPr>
            <a:spLocks noGrp="1"/>
          </p:cNvSpPr>
          <p:nvPr/>
        </p:nvSpPr>
        <p:spPr>
          <a:xfrm>
            <a:off x="5010150" y="3295650"/>
            <a:ext cx="6572250" cy="971550"/>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Посильная роль в общем</a:t>
            </a:r>
            <a:endParaRPr lang="ru-RU" altLang="ru-RU"/>
          </a:p>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художественном результате</a:t>
            </a:r>
            <a:endParaRPr lang="ru-RU" altLang="ru-RU"/>
          </a:p>
        </p:txBody>
      </p:sp>
      <p:sp>
        <p:nvSpPr>
          <p:cNvPr id="8" name="rule-60">
            <a:extLst>
              <a:ext uri="{FF2B5EF4-FFF2-40B4-BE49-F238E27FC236}">
                <a16:creationId xmlns:a16="http://schemas.microsoft.com/office/drawing/2014/main" xmlns="" id="{8DBEC82F-99FE-40A2-A912-713ABDA6C8BA}"/>
              </a:ext>
            </a:extLst>
          </p:cNvPr>
          <p:cNvSpPr>
            <a:spLocks noGrp="1"/>
          </p:cNvSpPr>
          <p:nvPr/>
        </p:nvSpPr>
        <p:spPr>
          <a:xfrm>
            <a:off x="609600" y="4429125"/>
            <a:ext cx="10972800" cy="0"/>
          </a:xfrm>
          <a:prstGeom prst="line">
            <a:avLst/>
          </a:prstGeom>
          <a:noFill/>
          <a:ln w="9525">
            <a:solidFill>
              <a:srgbClr val="D8DFDF"/>
            </a:solidFill>
            <a:prstDash val="solid"/>
          </a:ln>
        </p:spPr>
      </p:sp>
      <p:sp>
        <p:nvSpPr>
          <p:cNvPr id="9" name="text-61">
            <a:extLst>
              <a:ext uri="{FF2B5EF4-FFF2-40B4-BE49-F238E27FC236}">
                <a16:creationId xmlns:a16="http://schemas.microsoft.com/office/drawing/2014/main" xmlns="" id="{332A02B1-E396-4BE1-91AD-15FCB0B02446}"/>
              </a:ext>
            </a:extLst>
          </p:cNvPr>
          <p:cNvSpPr>
            <a:spLocks noGrp="1"/>
          </p:cNvSpPr>
          <p:nvPr/>
        </p:nvSpPr>
        <p:spPr>
          <a:xfrm>
            <a:off x="609600" y="4686300"/>
            <a:ext cx="3895725" cy="933450"/>
          </a:xfrm>
          <a:prstGeom prst="rect">
            <a:avLst/>
          </a:prstGeom>
          <a:noFill/>
          <a:ln w="0">
            <a:noFill/>
            <a:prstDash val="solid"/>
          </a:ln>
        </p:spPr>
        <p:txBody>
          <a:bodyPr wrap="square" lIns="0" tIns="0" rIns="0" bIns="0" anchor="t">
            <a:noAutofit/>
          </a:bodyPr>
          <a:lstStyle>
            <a:defPPr algn="l">
              <a:defRPr lang="ru-RU" altLang="ru-RU" sz="2400" b="1">
                <a:solidFill>
                  <a:srgbClr val="257E85"/>
                </a:solidFill>
                <a:latin typeface="DejaVu Sans"/>
                <a:ea typeface="DejaVu Sans"/>
                <a:cs typeface="DejaVu Sans"/>
              </a:defRPr>
            </a:defPPr>
          </a:lstStyle>
          <a:p>
            <a:pPr algn="l">
              <a:defRPr lang="ru-RU" altLang="ru-RU" sz="2400" b="1">
                <a:solidFill>
                  <a:srgbClr val="257E85"/>
                </a:solidFill>
                <a:latin typeface="DejaVu Sans"/>
                <a:ea typeface="DejaVu Sans"/>
                <a:cs typeface="DejaVu Sans"/>
              </a:defRPr>
            </a:pPr>
            <a:r>
              <a:rPr lang="ru-RU" altLang="ru-RU" sz="2400" b="1">
                <a:solidFill>
                  <a:srgbClr val="257E85"/>
                </a:solidFill>
                <a:latin typeface="DejaVu Sans"/>
                <a:ea typeface="DejaVu Sans"/>
                <a:cs typeface="DejaVu Sans"/>
              </a:rPr>
              <a:t>Педагог, семья</a:t>
            </a:r>
            <a:endParaRPr lang="ru-RU" altLang="ru-RU"/>
          </a:p>
          <a:p>
            <a:pPr algn="l">
              <a:defRPr lang="ru-RU" altLang="ru-RU" sz="2400" b="1">
                <a:solidFill>
                  <a:srgbClr val="257E85"/>
                </a:solidFill>
                <a:latin typeface="DejaVu Sans"/>
                <a:ea typeface="DejaVu Sans"/>
                <a:cs typeface="DejaVu Sans"/>
              </a:defRPr>
            </a:pPr>
            <a:r>
              <a:rPr lang="ru-RU" altLang="ru-RU" sz="2400" b="1">
                <a:solidFill>
                  <a:srgbClr val="257E85"/>
                </a:solidFill>
                <a:latin typeface="DejaVu Sans"/>
                <a:ea typeface="DejaVu Sans"/>
                <a:cs typeface="DejaVu Sans"/>
              </a:rPr>
              <a:t>и специалисты</a:t>
            </a:r>
            <a:endParaRPr lang="ru-RU" altLang="ru-RU"/>
          </a:p>
        </p:txBody>
      </p:sp>
      <p:sp>
        <p:nvSpPr>
          <p:cNvPr id="10" name="text-62">
            <a:extLst>
              <a:ext uri="{FF2B5EF4-FFF2-40B4-BE49-F238E27FC236}">
                <a16:creationId xmlns:a16="http://schemas.microsoft.com/office/drawing/2014/main" xmlns="" id="{FED0C43E-7E04-4F0A-9C2E-2B22034BA5BF}"/>
              </a:ext>
            </a:extLst>
          </p:cNvPr>
          <p:cNvSpPr>
            <a:spLocks noGrp="1"/>
          </p:cNvSpPr>
          <p:nvPr/>
        </p:nvSpPr>
        <p:spPr>
          <a:xfrm>
            <a:off x="5010150" y="4733925"/>
            <a:ext cx="6572250" cy="971550"/>
          </a:xfrm>
          <a:prstGeom prst="rect">
            <a:avLst/>
          </a:prstGeom>
          <a:noFill/>
          <a:ln w="0">
            <a:noFill/>
            <a:prstDash val="solid"/>
          </a:ln>
        </p:spPr>
        <p:txBody>
          <a:bodyPr wrap="square" lIns="0" tIns="0" rIns="0" bIns="0" anchor="t">
            <a:noAutofit/>
          </a:bodyPr>
          <a:lstStyle>
            <a:defPPr algn="l">
              <a:defRPr lang="ru-RU" altLang="ru-RU" sz="2250" b="0">
                <a:solidFill>
                  <a:srgbClr val="183648"/>
                </a:solidFill>
                <a:latin typeface="DejaVu Sans"/>
                <a:ea typeface="DejaVu Sans"/>
                <a:cs typeface="DejaVu Sans"/>
              </a:defRPr>
            </a:defPPr>
          </a:lstStyle>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Согласованные способы поддержки</a:t>
            </a:r>
            <a:endParaRPr lang="ru-RU" altLang="ru-RU"/>
          </a:p>
          <a:p>
            <a:pPr algn="l">
              <a:defRPr lang="ru-RU" altLang="ru-RU" sz="2250" b="0">
                <a:solidFill>
                  <a:srgbClr val="183648"/>
                </a:solidFill>
                <a:latin typeface="DejaVu Sans"/>
                <a:ea typeface="DejaVu Sans"/>
                <a:cs typeface="DejaVu Sans"/>
              </a:defRPr>
            </a:pPr>
            <a:r>
              <a:rPr lang="ru-RU" altLang="ru-RU" sz="2250" b="0">
                <a:solidFill>
                  <a:srgbClr val="183648"/>
                </a:solidFill>
                <a:latin typeface="DejaVu Sans"/>
                <a:ea typeface="DejaVu Sans"/>
                <a:cs typeface="DejaVu Sans"/>
              </a:rPr>
              <a:t>и совместная оценка продвижения</a:t>
            </a:r>
            <a:endParaRPr lang="ru-RU" altLang="ru-RU"/>
          </a:p>
        </p:txBody>
      </p:sp>
    </p:spTree>
    <p:extLst>
      <p:ext uri="{BB962C8B-B14F-4D97-AF65-F5344CB8AC3E}">
        <p14:creationId xmlns:p14="http://schemas.microsoft.com/office/powerpoint/2010/main" xmlns="" val="2092978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 стрелкой 14">
            <a:extLst>
              <a:ext uri="{FF2B5EF4-FFF2-40B4-BE49-F238E27FC236}">
                <a16:creationId xmlns:a16="http://schemas.microsoft.com/office/drawing/2014/main" xmlns="" id="{D08B9A69-0B57-4B89-8D9E-82D49CA58579}"/>
              </a:ext>
            </a:extLst>
          </p:cNvPr>
          <p:cNvCxnSpPr>
            <a:stCxn id="9" idx="6"/>
            <a:endCxn id="11" idx="2"/>
          </p:cNvCxnSpPr>
          <p:nvPr/>
        </p:nvCxnSpPr>
        <p:spPr>
          <a:xfrm>
            <a:off x="7667625" y="3400425"/>
            <a:ext cx="2228850" cy="0"/>
          </a:xfrm>
          <a:prstGeom prst="straightConnector1">
            <a:avLst/>
          </a:prstGeom>
          <a:ln w="19050">
            <a:solidFill>
              <a:srgbClr val="257E85"/>
            </a:solidFill>
            <a:prstDash val="solid"/>
            <a:tailEnd type="triangle" w="sm" len="sm"/>
          </a:ln>
        </p:spPr>
      </p:cxnSp>
      <p:cxnSp>
        <p:nvCxnSpPr>
          <p:cNvPr id="14" name="Прямая со стрелкой 13">
            <a:extLst>
              <a:ext uri="{FF2B5EF4-FFF2-40B4-BE49-F238E27FC236}">
                <a16:creationId xmlns:a16="http://schemas.microsoft.com/office/drawing/2014/main" xmlns="" id="{CDAB9184-2126-4B6D-AE36-5A20A695760B}"/>
              </a:ext>
            </a:extLst>
          </p:cNvPr>
          <p:cNvCxnSpPr>
            <a:stCxn id="7" idx="6"/>
            <a:endCxn id="9" idx="2"/>
          </p:cNvCxnSpPr>
          <p:nvPr/>
        </p:nvCxnSpPr>
        <p:spPr>
          <a:xfrm>
            <a:off x="4848225" y="3400425"/>
            <a:ext cx="2228850" cy="0"/>
          </a:xfrm>
          <a:prstGeom prst="straightConnector1">
            <a:avLst/>
          </a:prstGeom>
          <a:ln w="19050">
            <a:solidFill>
              <a:srgbClr val="257E85"/>
            </a:solidFill>
            <a:prstDash val="solid"/>
            <a:tailEnd type="triangle" w="sm" len="sm"/>
          </a:ln>
        </p:spPr>
      </p:cxnSp>
      <p:cxnSp>
        <p:nvCxnSpPr>
          <p:cNvPr id="13" name="Прямая со стрелкой 12">
            <a:extLst>
              <a:ext uri="{FF2B5EF4-FFF2-40B4-BE49-F238E27FC236}">
                <a16:creationId xmlns:a16="http://schemas.microsoft.com/office/drawing/2014/main" xmlns="" id="{1A7A6B28-C755-435A-94AB-00DF9AB265FF}"/>
              </a:ext>
            </a:extLst>
          </p:cNvPr>
          <p:cNvCxnSpPr>
            <a:stCxn id="5" idx="6"/>
            <a:endCxn id="7" idx="2"/>
          </p:cNvCxnSpPr>
          <p:nvPr/>
        </p:nvCxnSpPr>
        <p:spPr>
          <a:xfrm>
            <a:off x="2028825" y="3400425"/>
            <a:ext cx="2228850" cy="0"/>
          </a:xfrm>
          <a:prstGeom prst="straightConnector1">
            <a:avLst/>
          </a:prstGeom>
          <a:ln w="19050">
            <a:solidFill>
              <a:srgbClr val="257E85"/>
            </a:solidFill>
            <a:prstDash val="solid"/>
            <a:tailEnd type="triangle" w="sm" len="sm"/>
          </a:ln>
        </p:spPr>
      </p:cxnSp>
      <p:sp>
        <p:nvSpPr>
          <p:cNvPr id="18" name="text-63">
            <a:extLst>
              <a:ext uri="{FF2B5EF4-FFF2-40B4-BE49-F238E27FC236}">
                <a16:creationId xmlns:a16="http://schemas.microsoft.com/office/drawing/2014/main" xmlns="" id="{39E1C0C9-C2A7-4B63-A046-745E58AB1F29}"/>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Практический пример</a:t>
            </a:r>
            <a:endParaRPr lang="ru-RU" altLang="ru-RU"/>
          </a:p>
        </p:txBody>
      </p:sp>
      <p:sp>
        <p:nvSpPr>
          <p:cNvPr id="2" name="text-64">
            <a:extLst>
              <a:ext uri="{FF2B5EF4-FFF2-40B4-BE49-F238E27FC236}">
                <a16:creationId xmlns:a16="http://schemas.microsoft.com/office/drawing/2014/main" xmlns="" id="{CBBF1F41-FDB6-459F-A4E0-F901D925867F}"/>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06 / 7</a:t>
            </a:r>
            <a:endParaRPr lang="ru-RU" altLang="ru-RU"/>
          </a:p>
        </p:txBody>
      </p:sp>
      <p:sp>
        <p:nvSpPr>
          <p:cNvPr id="3" name="text-65">
            <a:extLst>
              <a:ext uri="{FF2B5EF4-FFF2-40B4-BE49-F238E27FC236}">
                <a16:creationId xmlns:a16="http://schemas.microsoft.com/office/drawing/2014/main" xmlns="" id="{23CAA3CC-DC14-4EC2-8CCE-5527A2F25E86}"/>
              </a:ext>
            </a:extLst>
          </p:cNvPr>
          <p:cNvSpPr>
            <a:spLocks noGrp="1"/>
          </p:cNvSpPr>
          <p:nvPr/>
        </p:nvSpPr>
        <p:spPr>
          <a:xfrm>
            <a:off x="609600" y="1438275"/>
            <a:ext cx="10668000" cy="400050"/>
          </a:xfrm>
          <a:prstGeom prst="rect">
            <a:avLst/>
          </a:prstGeom>
          <a:noFill/>
          <a:ln w="0">
            <a:noFill/>
            <a:prstDash val="solid"/>
          </a:ln>
        </p:spPr>
        <p:txBody>
          <a:bodyPr wrap="square" lIns="0" tIns="0" rIns="0" bIns="0" anchor="t">
            <a:noAutofit/>
          </a:bodyPr>
          <a:lstStyle>
            <a:defPPr algn="l">
              <a:defRPr lang="ru-RU" altLang="ru-RU" sz="1725" b="1">
                <a:solidFill>
                  <a:srgbClr val="BB6048"/>
                </a:solidFill>
                <a:latin typeface="DejaVu Sans"/>
                <a:ea typeface="DejaVu Sans"/>
                <a:cs typeface="DejaVu Sans"/>
              </a:defRPr>
            </a:defPPr>
          </a:lstStyle>
          <a:p>
            <a:pPr algn="l">
              <a:defRPr lang="ru-RU" altLang="ru-RU" sz="1725" b="1">
                <a:solidFill>
                  <a:srgbClr val="BB6048"/>
                </a:solidFill>
                <a:latin typeface="DejaVu Sans"/>
                <a:ea typeface="DejaVu Sans"/>
                <a:cs typeface="DejaVu Sans"/>
              </a:defRPr>
            </a:pPr>
            <a:r>
              <a:rPr lang="ru-RU" altLang="ru-RU" sz="1725" b="1">
                <a:solidFill>
                  <a:srgbClr val="BB6048"/>
                </a:solidFill>
                <a:latin typeface="DejaVu Sans"/>
                <a:ea typeface="DejaVu Sans"/>
                <a:cs typeface="DejaVu Sans"/>
              </a:rPr>
              <a:t>Условная ситуация</a:t>
            </a:r>
            <a:endParaRPr lang="ru-RU" altLang="ru-RU"/>
          </a:p>
        </p:txBody>
      </p:sp>
      <p:sp>
        <p:nvSpPr>
          <p:cNvPr id="4" name="text-66">
            <a:extLst>
              <a:ext uri="{FF2B5EF4-FFF2-40B4-BE49-F238E27FC236}">
                <a16:creationId xmlns:a16="http://schemas.microsoft.com/office/drawing/2014/main" xmlns="" id="{1E9B94DC-A7E1-422C-BC66-045876DE271F}"/>
              </a:ext>
            </a:extLst>
          </p:cNvPr>
          <p:cNvSpPr>
            <a:spLocks noGrp="1"/>
          </p:cNvSpPr>
          <p:nvPr/>
        </p:nvSpPr>
        <p:spPr>
          <a:xfrm>
            <a:off x="609600" y="1943100"/>
            <a:ext cx="10972800" cy="857250"/>
          </a:xfrm>
          <a:prstGeom prst="rect">
            <a:avLst/>
          </a:prstGeom>
          <a:noFill/>
          <a:ln w="0">
            <a:noFill/>
            <a:prstDash val="solid"/>
          </a:ln>
        </p:spPr>
        <p:txBody>
          <a:bodyPr wrap="square" lIns="0" tIns="0" rIns="0" bIns="0" anchor="t">
            <a:noAutofit/>
          </a:bodyPr>
          <a:lstStyle>
            <a:defPPr algn="l">
              <a:defRPr lang="ru-RU" altLang="ru-RU" sz="2325" b="0">
                <a:solidFill>
                  <a:srgbClr val="183648"/>
                </a:solidFill>
                <a:latin typeface="DejaVu Sans"/>
                <a:ea typeface="DejaVu Sans"/>
                <a:cs typeface="DejaVu Sans"/>
              </a:defRPr>
            </a:defPPr>
          </a:lstStyle>
          <a:p>
            <a:pPr algn="l">
              <a:defRPr lang="ru-RU" altLang="ru-RU" sz="2325" b="0">
                <a:solidFill>
                  <a:srgbClr val="183648"/>
                </a:solidFill>
                <a:latin typeface="DejaVu Sans"/>
                <a:ea typeface="DejaVu Sans"/>
                <a:cs typeface="DejaVu Sans"/>
              </a:defRPr>
            </a:pPr>
            <a:r>
              <a:rPr lang="ru-RU" altLang="ru-RU" sz="2325" b="0">
                <a:solidFill>
                  <a:srgbClr val="183648"/>
                </a:solidFill>
                <a:latin typeface="DejaVu Sans"/>
                <a:ea typeface="DejaVu Sans"/>
                <a:cs typeface="DejaVu Sans"/>
              </a:rPr>
              <a:t>Ребёнок исполняет партию отдельно,</a:t>
            </a:r>
            <a:endParaRPr lang="ru-RU" altLang="ru-RU"/>
          </a:p>
          <a:p>
            <a:pPr algn="l">
              <a:defRPr lang="ru-RU" altLang="ru-RU" sz="2325" b="0">
                <a:solidFill>
                  <a:srgbClr val="183648"/>
                </a:solidFill>
                <a:latin typeface="DejaVu Sans"/>
                <a:ea typeface="DejaVu Sans"/>
                <a:cs typeface="DejaVu Sans"/>
              </a:defRPr>
            </a:pPr>
            <a:r>
              <a:rPr lang="ru-RU" altLang="ru-RU" sz="2325" b="0">
                <a:solidFill>
                  <a:srgbClr val="183648"/>
                </a:solidFill>
                <a:latin typeface="DejaVu Sans"/>
                <a:ea typeface="DejaVu Sans"/>
                <a:cs typeface="DejaVu Sans"/>
              </a:rPr>
              <a:t>но затрудняется вступить вместе с ансамблем</a:t>
            </a:r>
            <a:endParaRPr lang="ru-RU" altLang="ru-RU"/>
          </a:p>
        </p:txBody>
      </p:sp>
      <p:sp>
        <p:nvSpPr>
          <p:cNvPr id="5" name="step-1">
            <a:extLst>
              <a:ext uri="{FF2B5EF4-FFF2-40B4-BE49-F238E27FC236}">
                <a16:creationId xmlns:a16="http://schemas.microsoft.com/office/drawing/2014/main" xmlns="" id="{58A75C64-3F01-4144-AA14-C45BCF9A8475}"/>
              </a:ext>
            </a:extLst>
          </p:cNvPr>
          <p:cNvSpPr>
            <a:spLocks noGrp="1"/>
          </p:cNvSpPr>
          <p:nvPr/>
        </p:nvSpPr>
        <p:spPr>
          <a:xfrm>
            <a:off x="1438275" y="3105150"/>
            <a:ext cx="590550" cy="590550"/>
          </a:xfrm>
          <a:prstGeom prst="ellipse">
            <a:avLst/>
          </a:prstGeom>
          <a:solidFill>
            <a:srgbClr val="257E85"/>
          </a:solidFill>
          <a:ln w="0">
            <a:noFill/>
            <a:prstDash val="solid"/>
          </a:ln>
        </p:spPr>
        <p:txBody>
          <a:bodyPr lIns="0" tIns="0" rIns="0" bIns="0" anchor="ctr">
            <a:noAutofit/>
          </a:bodyPr>
          <a:lstStyle>
            <a:defPPr algn="ctr">
              <a:defRPr lang="ru-RU" altLang="ru-RU" sz="2100" b="1">
                <a:solidFill>
                  <a:srgbClr val="FFFFFF"/>
                </a:solidFill>
                <a:latin typeface="DejaVu Sans"/>
                <a:ea typeface="DejaVu Sans"/>
                <a:cs typeface="DejaVu Sans"/>
              </a:defRPr>
            </a:defPPr>
          </a:lstStyle>
          <a:p>
            <a:pPr algn="ctr">
              <a:defRPr lang="ru-RU" altLang="ru-RU" sz="2100" b="1">
                <a:solidFill>
                  <a:srgbClr val="FFFFFF"/>
                </a:solidFill>
                <a:latin typeface="DejaVu Sans"/>
                <a:ea typeface="DejaVu Sans"/>
                <a:cs typeface="DejaVu Sans"/>
              </a:defRPr>
            </a:pPr>
            <a:r>
              <a:rPr lang="ru-RU" altLang="ru-RU" sz="2100" b="1">
                <a:solidFill>
                  <a:srgbClr val="FFFFFF"/>
                </a:solidFill>
                <a:latin typeface="DejaVu Sans"/>
                <a:ea typeface="DejaVu Sans"/>
                <a:cs typeface="DejaVu Sans"/>
              </a:rPr>
              <a:t>1</a:t>
            </a:r>
            <a:endParaRPr lang="ru-RU" altLang="ru-RU"/>
          </a:p>
        </p:txBody>
      </p:sp>
      <p:sp>
        <p:nvSpPr>
          <p:cNvPr id="6" name="text-67">
            <a:extLst>
              <a:ext uri="{FF2B5EF4-FFF2-40B4-BE49-F238E27FC236}">
                <a16:creationId xmlns:a16="http://schemas.microsoft.com/office/drawing/2014/main" xmlns="" id="{E66D21BA-D22A-4011-9F5C-752A69029E82}"/>
              </a:ext>
            </a:extLst>
          </p:cNvPr>
          <p:cNvSpPr>
            <a:spLocks noGrp="1"/>
          </p:cNvSpPr>
          <p:nvPr/>
        </p:nvSpPr>
        <p:spPr>
          <a:xfrm>
            <a:off x="609600" y="3962400"/>
            <a:ext cx="2381250" cy="866775"/>
          </a:xfrm>
          <a:prstGeom prst="rect">
            <a:avLst/>
          </a:prstGeom>
          <a:noFill/>
          <a:ln w="0">
            <a:noFill/>
            <a:prstDash val="solid"/>
          </a:ln>
        </p:spPr>
        <p:txBody>
          <a:bodyPr wrap="square" lIns="0" tIns="0" rIns="0" bIns="0" anchor="t">
            <a:noAutofit/>
          </a:bodyPr>
          <a:lstStyle>
            <a:defPPr algn="ctr">
              <a:defRPr lang="ru-RU" altLang="ru-RU" sz="2250" b="1">
                <a:solidFill>
                  <a:srgbClr val="183648"/>
                </a:solidFill>
                <a:latin typeface="DejaVu Sans"/>
                <a:ea typeface="DejaVu Sans"/>
                <a:cs typeface="DejaVu Sans"/>
              </a:defRPr>
            </a:defPPr>
          </a:lstStyle>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Понятный</a:t>
            </a:r>
            <a:endParaRPr lang="ru-RU" altLang="ru-RU"/>
          </a:p>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сигнал</a:t>
            </a:r>
            <a:endParaRPr lang="ru-RU" altLang="ru-RU"/>
          </a:p>
        </p:txBody>
      </p:sp>
      <p:sp>
        <p:nvSpPr>
          <p:cNvPr id="7" name="step-2">
            <a:extLst>
              <a:ext uri="{FF2B5EF4-FFF2-40B4-BE49-F238E27FC236}">
                <a16:creationId xmlns:a16="http://schemas.microsoft.com/office/drawing/2014/main" xmlns="" id="{243934A9-A0F0-41D4-B1A1-8CEB5D7C3A71}"/>
              </a:ext>
            </a:extLst>
          </p:cNvPr>
          <p:cNvSpPr>
            <a:spLocks noGrp="1"/>
          </p:cNvSpPr>
          <p:nvPr/>
        </p:nvSpPr>
        <p:spPr>
          <a:xfrm>
            <a:off x="4257675" y="3105150"/>
            <a:ext cx="590550" cy="590550"/>
          </a:xfrm>
          <a:prstGeom prst="ellipse">
            <a:avLst/>
          </a:prstGeom>
          <a:solidFill>
            <a:srgbClr val="257E85"/>
          </a:solidFill>
          <a:ln w="0">
            <a:noFill/>
            <a:prstDash val="solid"/>
          </a:ln>
        </p:spPr>
        <p:txBody>
          <a:bodyPr lIns="0" tIns="0" rIns="0" bIns="0" anchor="ctr">
            <a:noAutofit/>
          </a:bodyPr>
          <a:lstStyle>
            <a:defPPr algn="ctr">
              <a:defRPr lang="ru-RU" altLang="ru-RU" sz="2100" b="1">
                <a:solidFill>
                  <a:srgbClr val="FFFFFF"/>
                </a:solidFill>
                <a:latin typeface="DejaVu Sans"/>
                <a:ea typeface="DejaVu Sans"/>
                <a:cs typeface="DejaVu Sans"/>
              </a:defRPr>
            </a:defPPr>
          </a:lstStyle>
          <a:p>
            <a:pPr algn="ctr">
              <a:defRPr lang="ru-RU" altLang="ru-RU" sz="2100" b="1">
                <a:solidFill>
                  <a:srgbClr val="FFFFFF"/>
                </a:solidFill>
                <a:latin typeface="DejaVu Sans"/>
                <a:ea typeface="DejaVu Sans"/>
                <a:cs typeface="DejaVu Sans"/>
              </a:defRPr>
            </a:pPr>
            <a:r>
              <a:rPr lang="ru-RU" altLang="ru-RU" sz="2100" b="1">
                <a:solidFill>
                  <a:srgbClr val="FFFFFF"/>
                </a:solidFill>
                <a:latin typeface="DejaVu Sans"/>
                <a:ea typeface="DejaVu Sans"/>
                <a:cs typeface="DejaVu Sans"/>
              </a:rPr>
              <a:t>2</a:t>
            </a:r>
            <a:endParaRPr lang="ru-RU" altLang="ru-RU"/>
          </a:p>
        </p:txBody>
      </p:sp>
      <p:sp>
        <p:nvSpPr>
          <p:cNvPr id="8" name="text-68">
            <a:extLst>
              <a:ext uri="{FF2B5EF4-FFF2-40B4-BE49-F238E27FC236}">
                <a16:creationId xmlns:a16="http://schemas.microsoft.com/office/drawing/2014/main" xmlns="" id="{67F59C34-365A-4C87-B613-87E9B475AF2B}"/>
              </a:ext>
            </a:extLst>
          </p:cNvPr>
          <p:cNvSpPr>
            <a:spLocks noGrp="1"/>
          </p:cNvSpPr>
          <p:nvPr/>
        </p:nvSpPr>
        <p:spPr>
          <a:xfrm>
            <a:off x="3429000" y="3962400"/>
            <a:ext cx="2381250" cy="866775"/>
          </a:xfrm>
          <a:prstGeom prst="rect">
            <a:avLst/>
          </a:prstGeom>
          <a:noFill/>
          <a:ln w="0">
            <a:noFill/>
            <a:prstDash val="solid"/>
          </a:ln>
        </p:spPr>
        <p:txBody>
          <a:bodyPr wrap="square" lIns="0" tIns="0" rIns="0" bIns="0" anchor="t">
            <a:noAutofit/>
          </a:bodyPr>
          <a:lstStyle>
            <a:defPPr algn="ctr">
              <a:defRPr lang="ru-RU" altLang="ru-RU" sz="2250" b="1">
                <a:solidFill>
                  <a:srgbClr val="183648"/>
                </a:solidFill>
                <a:latin typeface="DejaVu Sans"/>
                <a:ea typeface="DejaVu Sans"/>
                <a:cs typeface="DejaVu Sans"/>
              </a:defRPr>
            </a:defPPr>
          </a:lstStyle>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Проба</a:t>
            </a:r>
            <a:endParaRPr lang="ru-RU" altLang="ru-RU"/>
          </a:p>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в паре</a:t>
            </a:r>
            <a:endParaRPr lang="ru-RU" altLang="ru-RU"/>
          </a:p>
        </p:txBody>
      </p:sp>
      <p:sp>
        <p:nvSpPr>
          <p:cNvPr id="9" name="step-3">
            <a:extLst>
              <a:ext uri="{FF2B5EF4-FFF2-40B4-BE49-F238E27FC236}">
                <a16:creationId xmlns:a16="http://schemas.microsoft.com/office/drawing/2014/main" xmlns="" id="{285EB968-5AB6-427D-B56B-05DDEE621F72}"/>
              </a:ext>
            </a:extLst>
          </p:cNvPr>
          <p:cNvSpPr>
            <a:spLocks noGrp="1"/>
          </p:cNvSpPr>
          <p:nvPr/>
        </p:nvSpPr>
        <p:spPr>
          <a:xfrm>
            <a:off x="7077075" y="3105150"/>
            <a:ext cx="590550" cy="590550"/>
          </a:xfrm>
          <a:prstGeom prst="ellipse">
            <a:avLst/>
          </a:prstGeom>
          <a:solidFill>
            <a:srgbClr val="257E85"/>
          </a:solidFill>
          <a:ln w="0">
            <a:noFill/>
            <a:prstDash val="solid"/>
          </a:ln>
        </p:spPr>
        <p:txBody>
          <a:bodyPr lIns="0" tIns="0" rIns="0" bIns="0" anchor="ctr">
            <a:noAutofit/>
          </a:bodyPr>
          <a:lstStyle>
            <a:defPPr algn="ctr">
              <a:defRPr lang="ru-RU" altLang="ru-RU" sz="2100" b="1">
                <a:solidFill>
                  <a:srgbClr val="FFFFFF"/>
                </a:solidFill>
                <a:latin typeface="DejaVu Sans"/>
                <a:ea typeface="DejaVu Sans"/>
                <a:cs typeface="DejaVu Sans"/>
              </a:defRPr>
            </a:defPPr>
          </a:lstStyle>
          <a:p>
            <a:pPr algn="ctr">
              <a:defRPr lang="ru-RU" altLang="ru-RU" sz="2100" b="1">
                <a:solidFill>
                  <a:srgbClr val="FFFFFF"/>
                </a:solidFill>
                <a:latin typeface="DejaVu Sans"/>
                <a:ea typeface="DejaVu Sans"/>
                <a:cs typeface="DejaVu Sans"/>
              </a:defRPr>
            </a:pPr>
            <a:r>
              <a:rPr lang="ru-RU" altLang="ru-RU" sz="2100" b="1">
                <a:solidFill>
                  <a:srgbClr val="FFFFFF"/>
                </a:solidFill>
                <a:latin typeface="DejaVu Sans"/>
                <a:ea typeface="DejaVu Sans"/>
                <a:cs typeface="DejaVu Sans"/>
              </a:rPr>
              <a:t>3</a:t>
            </a:r>
            <a:endParaRPr lang="ru-RU" altLang="ru-RU"/>
          </a:p>
        </p:txBody>
      </p:sp>
      <p:sp>
        <p:nvSpPr>
          <p:cNvPr id="10" name="text-69">
            <a:extLst>
              <a:ext uri="{FF2B5EF4-FFF2-40B4-BE49-F238E27FC236}">
                <a16:creationId xmlns:a16="http://schemas.microsoft.com/office/drawing/2014/main" xmlns="" id="{9B601F33-0988-489C-8EE7-4A13388C4BD1}"/>
              </a:ext>
            </a:extLst>
          </p:cNvPr>
          <p:cNvSpPr>
            <a:spLocks noGrp="1"/>
          </p:cNvSpPr>
          <p:nvPr/>
        </p:nvSpPr>
        <p:spPr>
          <a:xfrm>
            <a:off x="6248400" y="3962400"/>
            <a:ext cx="2381250" cy="866775"/>
          </a:xfrm>
          <a:prstGeom prst="rect">
            <a:avLst/>
          </a:prstGeom>
          <a:noFill/>
          <a:ln w="0">
            <a:noFill/>
            <a:prstDash val="solid"/>
          </a:ln>
        </p:spPr>
        <p:txBody>
          <a:bodyPr wrap="square" lIns="0" tIns="0" rIns="0" bIns="0" anchor="t">
            <a:noAutofit/>
          </a:bodyPr>
          <a:lstStyle>
            <a:defPPr algn="ctr">
              <a:defRPr lang="ru-RU" altLang="ru-RU" sz="2250" b="1">
                <a:solidFill>
                  <a:srgbClr val="183648"/>
                </a:solidFill>
                <a:latin typeface="DejaVu Sans"/>
                <a:ea typeface="DejaVu Sans"/>
                <a:cs typeface="DejaVu Sans"/>
              </a:defRPr>
            </a:defPPr>
          </a:lstStyle>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Малая</a:t>
            </a:r>
            <a:endParaRPr lang="ru-RU" altLang="ru-RU"/>
          </a:p>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группа</a:t>
            </a:r>
            <a:endParaRPr lang="ru-RU" altLang="ru-RU"/>
          </a:p>
        </p:txBody>
      </p:sp>
      <p:sp>
        <p:nvSpPr>
          <p:cNvPr id="11" name="step-4">
            <a:extLst>
              <a:ext uri="{FF2B5EF4-FFF2-40B4-BE49-F238E27FC236}">
                <a16:creationId xmlns:a16="http://schemas.microsoft.com/office/drawing/2014/main" xmlns="" id="{9611A2EE-5AF4-4512-B113-388FCA75E3CA}"/>
              </a:ext>
            </a:extLst>
          </p:cNvPr>
          <p:cNvSpPr>
            <a:spLocks noGrp="1"/>
          </p:cNvSpPr>
          <p:nvPr/>
        </p:nvSpPr>
        <p:spPr>
          <a:xfrm>
            <a:off x="9896475" y="3105150"/>
            <a:ext cx="590550" cy="590550"/>
          </a:xfrm>
          <a:prstGeom prst="ellipse">
            <a:avLst/>
          </a:prstGeom>
          <a:solidFill>
            <a:srgbClr val="257E85"/>
          </a:solidFill>
          <a:ln w="0">
            <a:noFill/>
            <a:prstDash val="solid"/>
          </a:ln>
        </p:spPr>
        <p:txBody>
          <a:bodyPr lIns="0" tIns="0" rIns="0" bIns="0" anchor="ctr">
            <a:noAutofit/>
          </a:bodyPr>
          <a:lstStyle>
            <a:defPPr algn="ctr">
              <a:defRPr lang="ru-RU" altLang="ru-RU" sz="2100" b="1">
                <a:solidFill>
                  <a:srgbClr val="FFFFFF"/>
                </a:solidFill>
                <a:latin typeface="DejaVu Sans"/>
                <a:ea typeface="DejaVu Sans"/>
                <a:cs typeface="DejaVu Sans"/>
              </a:defRPr>
            </a:defPPr>
          </a:lstStyle>
          <a:p>
            <a:pPr algn="ctr">
              <a:defRPr lang="ru-RU" altLang="ru-RU" sz="2100" b="1">
                <a:solidFill>
                  <a:srgbClr val="FFFFFF"/>
                </a:solidFill>
                <a:latin typeface="DejaVu Sans"/>
                <a:ea typeface="DejaVu Sans"/>
                <a:cs typeface="DejaVu Sans"/>
              </a:defRPr>
            </a:pPr>
            <a:r>
              <a:rPr lang="ru-RU" altLang="ru-RU" sz="2100" b="1">
                <a:solidFill>
                  <a:srgbClr val="FFFFFF"/>
                </a:solidFill>
                <a:latin typeface="DejaVu Sans"/>
                <a:ea typeface="DejaVu Sans"/>
                <a:cs typeface="DejaVu Sans"/>
              </a:rPr>
              <a:t>4</a:t>
            </a:r>
            <a:endParaRPr lang="ru-RU" altLang="ru-RU"/>
          </a:p>
        </p:txBody>
      </p:sp>
      <p:sp>
        <p:nvSpPr>
          <p:cNvPr id="12" name="text-70">
            <a:extLst>
              <a:ext uri="{FF2B5EF4-FFF2-40B4-BE49-F238E27FC236}">
                <a16:creationId xmlns:a16="http://schemas.microsoft.com/office/drawing/2014/main" xmlns="" id="{9B492C23-280C-4C2C-BBE8-9B698A38821C}"/>
              </a:ext>
            </a:extLst>
          </p:cNvPr>
          <p:cNvSpPr>
            <a:spLocks noGrp="1"/>
          </p:cNvSpPr>
          <p:nvPr/>
        </p:nvSpPr>
        <p:spPr>
          <a:xfrm>
            <a:off x="9067800" y="3962400"/>
            <a:ext cx="2381250" cy="866775"/>
          </a:xfrm>
          <a:prstGeom prst="rect">
            <a:avLst/>
          </a:prstGeom>
          <a:noFill/>
          <a:ln w="0">
            <a:noFill/>
            <a:prstDash val="solid"/>
          </a:ln>
        </p:spPr>
        <p:txBody>
          <a:bodyPr wrap="square" lIns="0" tIns="0" rIns="0" bIns="0" anchor="t">
            <a:noAutofit/>
          </a:bodyPr>
          <a:lstStyle>
            <a:defPPr algn="ctr">
              <a:defRPr lang="ru-RU" altLang="ru-RU" sz="2250" b="1">
                <a:solidFill>
                  <a:srgbClr val="183648"/>
                </a:solidFill>
                <a:latin typeface="DejaVu Sans"/>
                <a:ea typeface="DejaVu Sans"/>
                <a:cs typeface="DejaVu Sans"/>
              </a:defRPr>
            </a:defPPr>
          </a:lstStyle>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Участие</a:t>
            </a:r>
            <a:endParaRPr lang="ru-RU" altLang="ru-RU"/>
          </a:p>
          <a:p>
            <a:pPr algn="ctr">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в ансамбле</a:t>
            </a:r>
            <a:endParaRPr lang="ru-RU" altLang="ru-RU"/>
          </a:p>
        </p:txBody>
      </p:sp>
      <p:sp>
        <p:nvSpPr>
          <p:cNvPr id="16" name="rule-71">
            <a:extLst>
              <a:ext uri="{FF2B5EF4-FFF2-40B4-BE49-F238E27FC236}">
                <a16:creationId xmlns:a16="http://schemas.microsoft.com/office/drawing/2014/main" xmlns="" id="{C8B6BE5D-C436-493B-B744-A5A213028C56}"/>
              </a:ext>
            </a:extLst>
          </p:cNvPr>
          <p:cNvSpPr>
            <a:spLocks noGrp="1"/>
          </p:cNvSpPr>
          <p:nvPr/>
        </p:nvSpPr>
        <p:spPr>
          <a:xfrm>
            <a:off x="609600" y="5172075"/>
            <a:ext cx="10972800" cy="0"/>
          </a:xfrm>
          <a:prstGeom prst="line">
            <a:avLst/>
          </a:prstGeom>
          <a:noFill/>
          <a:ln w="9525">
            <a:solidFill>
              <a:srgbClr val="D8DFDF"/>
            </a:solidFill>
            <a:prstDash val="solid"/>
          </a:ln>
        </p:spPr>
      </p:sp>
      <p:sp>
        <p:nvSpPr>
          <p:cNvPr id="17" name="text-72">
            <a:extLst>
              <a:ext uri="{FF2B5EF4-FFF2-40B4-BE49-F238E27FC236}">
                <a16:creationId xmlns:a16="http://schemas.microsoft.com/office/drawing/2014/main" xmlns="" id="{90DB5C4E-5855-4A5A-A74A-3205188D006B}"/>
              </a:ext>
            </a:extLst>
          </p:cNvPr>
          <p:cNvSpPr>
            <a:spLocks noGrp="1"/>
          </p:cNvSpPr>
          <p:nvPr/>
        </p:nvSpPr>
        <p:spPr>
          <a:xfrm>
            <a:off x="609600" y="5495925"/>
            <a:ext cx="10972800" cy="838200"/>
          </a:xfrm>
          <a:prstGeom prst="rect">
            <a:avLst/>
          </a:prstGeom>
          <a:noFill/>
          <a:ln w="0">
            <a:noFill/>
            <a:prstDash val="solid"/>
          </a:ln>
        </p:spPr>
        <p:txBody>
          <a:bodyPr wrap="square" lIns="0" tIns="0" rIns="0" bIns="0" anchor="t">
            <a:noAutofit/>
          </a:bodyPr>
          <a:lstStyle>
            <a:defPPr algn="l">
              <a:defRPr lang="ru-RU" altLang="ru-RU" sz="2175" b="1">
                <a:solidFill>
                  <a:srgbClr val="257E85"/>
                </a:solidFill>
                <a:latin typeface="DejaVu Sans"/>
                <a:ea typeface="DejaVu Sans"/>
                <a:cs typeface="DejaVu Sans"/>
              </a:defRPr>
            </a:defPPr>
          </a:lstStyle>
          <a:p>
            <a:pPr algn="l">
              <a:defRPr lang="ru-RU" altLang="ru-RU" sz="2175" b="1">
                <a:solidFill>
                  <a:srgbClr val="257E85"/>
                </a:solidFill>
                <a:latin typeface="DejaVu Sans"/>
                <a:ea typeface="DejaVu Sans"/>
                <a:cs typeface="DejaVu Sans"/>
              </a:defRPr>
            </a:pPr>
            <a:r>
              <a:rPr lang="ru-RU" altLang="ru-RU" sz="2175" b="1">
                <a:solidFill>
                  <a:srgbClr val="257E85"/>
                </a:solidFill>
                <a:latin typeface="DejaVu Sans"/>
                <a:ea typeface="DejaVu Sans"/>
                <a:cs typeface="DejaVu Sans"/>
              </a:rPr>
              <a:t>Наблюдаем своевременность вступления</a:t>
            </a:r>
            <a:endParaRPr lang="ru-RU" altLang="ru-RU"/>
          </a:p>
          <a:p>
            <a:pPr algn="l">
              <a:defRPr lang="ru-RU" altLang="ru-RU" sz="2175" b="1">
                <a:solidFill>
                  <a:srgbClr val="257E85"/>
                </a:solidFill>
                <a:latin typeface="DejaVu Sans"/>
                <a:ea typeface="DejaVu Sans"/>
                <a:cs typeface="DejaVu Sans"/>
              </a:defRPr>
            </a:pPr>
            <a:r>
              <a:rPr lang="ru-RU" altLang="ru-RU" sz="2175" b="1">
                <a:solidFill>
                  <a:srgbClr val="257E85"/>
                </a:solidFill>
                <a:latin typeface="DejaVu Sans"/>
                <a:ea typeface="DejaVu Sans"/>
                <a:cs typeface="DejaVu Sans"/>
              </a:rPr>
              <a:t>и необходимость дополнительных напоминаний</a:t>
            </a:r>
            <a:endParaRPr lang="ru-RU" altLang="ru-RU"/>
          </a:p>
        </p:txBody>
      </p:sp>
    </p:spTree>
    <p:extLst>
      <p:ext uri="{BB962C8B-B14F-4D97-AF65-F5344CB8AC3E}">
        <p14:creationId xmlns:p14="http://schemas.microsoft.com/office/powerpoint/2010/main" xmlns="" val="828650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73">
            <a:extLst>
              <a:ext uri="{FF2B5EF4-FFF2-40B4-BE49-F238E27FC236}">
                <a16:creationId xmlns:a16="http://schemas.microsoft.com/office/drawing/2014/main" xmlns="" id="{6307F683-C317-4852-9760-D67E78F0C701}"/>
              </a:ext>
            </a:extLst>
          </p:cNvPr>
          <p:cNvSpPr>
            <a:spLocks noGrp="1"/>
          </p:cNvSpPr>
          <p:nvPr/>
        </p:nvSpPr>
        <p:spPr>
          <a:xfrm>
            <a:off x="609600" y="447675"/>
            <a:ext cx="10972800" cy="1009650"/>
          </a:xfrm>
          <a:prstGeom prst="rect">
            <a:avLst/>
          </a:prstGeom>
          <a:noFill/>
          <a:ln w="0">
            <a:noFill/>
            <a:prstDash val="solid"/>
          </a:ln>
        </p:spPr>
        <p:txBody>
          <a:bodyPr wrap="square" lIns="0" tIns="0" rIns="0" bIns="0" anchor="t">
            <a:noAutofit/>
          </a:bodyPr>
          <a:lstStyle>
            <a:defPPr algn="l">
              <a:defRPr lang="ru-RU" altLang="ru-RU" sz="3300" b="1">
                <a:solidFill>
                  <a:srgbClr val="183648"/>
                </a:solidFill>
                <a:latin typeface="DejaVu Sans"/>
                <a:ea typeface="DejaVu Sans"/>
                <a:cs typeface="DejaVu Sans"/>
              </a:defRPr>
            </a:defPPr>
          </a:lstStyle>
          <a:p>
            <a:pPr algn="l">
              <a:defRPr lang="ru-RU" altLang="ru-RU" sz="3300" b="1">
                <a:solidFill>
                  <a:srgbClr val="183648"/>
                </a:solidFill>
                <a:latin typeface="DejaVu Sans"/>
                <a:ea typeface="DejaVu Sans"/>
                <a:cs typeface="DejaVu Sans"/>
              </a:defRPr>
            </a:pPr>
            <a:r>
              <a:rPr lang="ru-RU" altLang="ru-RU" sz="3300" b="1">
                <a:solidFill>
                  <a:srgbClr val="183648"/>
                </a:solidFill>
                <a:latin typeface="DejaVu Sans"/>
                <a:ea typeface="DejaVu Sans"/>
                <a:cs typeface="DejaVu Sans"/>
              </a:rPr>
              <a:t>Индивидуальное продвижение</a:t>
            </a:r>
            <a:endParaRPr lang="ru-RU" altLang="ru-RU"/>
          </a:p>
        </p:txBody>
      </p:sp>
      <p:sp>
        <p:nvSpPr>
          <p:cNvPr id="2" name="text-74">
            <a:extLst>
              <a:ext uri="{FF2B5EF4-FFF2-40B4-BE49-F238E27FC236}">
                <a16:creationId xmlns:a16="http://schemas.microsoft.com/office/drawing/2014/main" xmlns="" id="{FB8A6A2C-8917-4BE9-ACE9-0265FFFC5F94}"/>
              </a:ext>
            </a:extLst>
          </p:cNvPr>
          <p:cNvSpPr>
            <a:spLocks noGrp="1"/>
          </p:cNvSpPr>
          <p:nvPr/>
        </p:nvSpPr>
        <p:spPr>
          <a:xfrm>
            <a:off x="10668000" y="6419850"/>
            <a:ext cx="914400" cy="228600"/>
          </a:xfrm>
          <a:prstGeom prst="rect">
            <a:avLst/>
          </a:prstGeom>
          <a:noFill/>
          <a:ln w="0">
            <a:noFill/>
            <a:prstDash val="solid"/>
          </a:ln>
        </p:spPr>
        <p:txBody>
          <a:bodyPr wrap="square" lIns="0" tIns="0" rIns="0" bIns="0" anchor="t">
            <a:noAutofit/>
          </a:bodyPr>
          <a:lstStyle>
            <a:defPPr algn="r">
              <a:defRPr lang="ru-RU" altLang="ru-RU" sz="1200" b="0">
                <a:solidFill>
                  <a:srgbClr val="61717C"/>
                </a:solidFill>
                <a:latin typeface="DejaVu Sans"/>
                <a:ea typeface="DejaVu Sans"/>
                <a:cs typeface="DejaVu Sans"/>
              </a:defRPr>
            </a:defPPr>
          </a:lstStyle>
          <a:p>
            <a:pPr algn="r">
              <a:defRPr lang="ru-RU" altLang="ru-RU" sz="1200" b="0">
                <a:solidFill>
                  <a:srgbClr val="61717C"/>
                </a:solidFill>
                <a:latin typeface="DejaVu Sans"/>
                <a:ea typeface="DejaVu Sans"/>
                <a:cs typeface="DejaVu Sans"/>
              </a:defRPr>
            </a:pPr>
            <a:r>
              <a:rPr lang="ru-RU" altLang="ru-RU" sz="1200" b="0">
                <a:solidFill>
                  <a:srgbClr val="61717C"/>
                </a:solidFill>
                <a:latin typeface="DejaVu Sans"/>
                <a:ea typeface="DejaVu Sans"/>
                <a:cs typeface="DejaVu Sans"/>
              </a:rPr>
              <a:t>07 / 7</a:t>
            </a:r>
            <a:endParaRPr lang="ru-RU" altLang="ru-RU"/>
          </a:p>
        </p:txBody>
      </p:sp>
      <p:sp>
        <p:nvSpPr>
          <p:cNvPr id="3" name="text-75">
            <a:extLst>
              <a:ext uri="{FF2B5EF4-FFF2-40B4-BE49-F238E27FC236}">
                <a16:creationId xmlns:a16="http://schemas.microsoft.com/office/drawing/2014/main" xmlns="" id="{E8AA52B9-8B2C-433B-AEE3-F897A4801962}"/>
              </a:ext>
            </a:extLst>
          </p:cNvPr>
          <p:cNvSpPr>
            <a:spLocks noGrp="1"/>
          </p:cNvSpPr>
          <p:nvPr/>
        </p:nvSpPr>
        <p:spPr>
          <a:xfrm>
            <a:off x="609600" y="1724025"/>
            <a:ext cx="4819650" cy="819150"/>
          </a:xfrm>
          <a:prstGeom prst="rect">
            <a:avLst/>
          </a:prstGeom>
          <a:noFill/>
          <a:ln w="0">
            <a:noFill/>
            <a:prstDash val="solid"/>
          </a:ln>
        </p:spPr>
        <p:txBody>
          <a:bodyPr wrap="square" lIns="0" tIns="0" rIns="0" bIns="0" anchor="t">
            <a:noAutofit/>
          </a:bodyPr>
          <a:lstStyle>
            <a:defPPr algn="l">
              <a:defRPr lang="ru-RU" altLang="ru-RU" sz="2250" b="1">
                <a:solidFill>
                  <a:srgbClr val="257E85"/>
                </a:solidFill>
                <a:latin typeface="DejaVu Sans"/>
                <a:ea typeface="DejaVu Sans"/>
                <a:cs typeface="DejaVu Sans"/>
              </a:defRPr>
            </a:defPPr>
          </a:lstStyle>
          <a:p>
            <a:pPr algn="l">
              <a:defRPr lang="ru-RU" altLang="ru-RU" sz="2250" b="1">
                <a:solidFill>
                  <a:srgbClr val="257E85"/>
                </a:solidFill>
                <a:latin typeface="DejaVu Sans"/>
                <a:ea typeface="DejaVu Sans"/>
                <a:cs typeface="DejaVu Sans"/>
              </a:defRPr>
            </a:pPr>
            <a:r>
              <a:rPr lang="ru-RU" altLang="ru-RU" sz="2250" b="1">
                <a:solidFill>
                  <a:srgbClr val="257E85"/>
                </a:solidFill>
                <a:latin typeface="DejaVu Sans"/>
                <a:ea typeface="DejaVu Sans"/>
                <a:cs typeface="DejaVu Sans"/>
              </a:rPr>
              <a:t>Художественное действие</a:t>
            </a:r>
            <a:endParaRPr lang="ru-RU" altLang="ru-RU"/>
          </a:p>
        </p:txBody>
      </p:sp>
      <p:sp>
        <p:nvSpPr>
          <p:cNvPr id="4" name="text-76">
            <a:extLst>
              <a:ext uri="{FF2B5EF4-FFF2-40B4-BE49-F238E27FC236}">
                <a16:creationId xmlns:a16="http://schemas.microsoft.com/office/drawing/2014/main" xmlns="" id="{D0AA534B-ED21-4AAC-BD32-238243B5D658}"/>
              </a:ext>
            </a:extLst>
          </p:cNvPr>
          <p:cNvSpPr>
            <a:spLocks noGrp="1"/>
          </p:cNvSpPr>
          <p:nvPr/>
        </p:nvSpPr>
        <p:spPr>
          <a:xfrm>
            <a:off x="5962650" y="1743075"/>
            <a:ext cx="5619750" cy="885825"/>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Что ребёнок освоил?</a:t>
            </a:r>
            <a:endParaRPr lang="ru-RU" altLang="ru-RU"/>
          </a:p>
        </p:txBody>
      </p:sp>
      <p:sp>
        <p:nvSpPr>
          <p:cNvPr id="5" name="rule-77">
            <a:extLst>
              <a:ext uri="{FF2B5EF4-FFF2-40B4-BE49-F238E27FC236}">
                <a16:creationId xmlns:a16="http://schemas.microsoft.com/office/drawing/2014/main" xmlns="" id="{7BE6D640-FE88-427E-B79C-293098BF02C4}"/>
              </a:ext>
            </a:extLst>
          </p:cNvPr>
          <p:cNvSpPr>
            <a:spLocks noGrp="1"/>
          </p:cNvSpPr>
          <p:nvPr/>
        </p:nvSpPr>
        <p:spPr>
          <a:xfrm>
            <a:off x="609600" y="2657475"/>
            <a:ext cx="10972800" cy="0"/>
          </a:xfrm>
          <a:prstGeom prst="line">
            <a:avLst/>
          </a:prstGeom>
          <a:noFill/>
          <a:ln w="9525">
            <a:solidFill>
              <a:srgbClr val="D8DFDF"/>
            </a:solidFill>
            <a:prstDash val="solid"/>
          </a:ln>
        </p:spPr>
      </p:sp>
      <p:sp>
        <p:nvSpPr>
          <p:cNvPr id="6" name="text-78">
            <a:extLst>
              <a:ext uri="{FF2B5EF4-FFF2-40B4-BE49-F238E27FC236}">
                <a16:creationId xmlns:a16="http://schemas.microsoft.com/office/drawing/2014/main" xmlns="" id="{97F12747-071F-4E92-8BF2-DE50D8F69DCC}"/>
              </a:ext>
            </a:extLst>
          </p:cNvPr>
          <p:cNvSpPr>
            <a:spLocks noGrp="1"/>
          </p:cNvSpPr>
          <p:nvPr/>
        </p:nvSpPr>
        <p:spPr>
          <a:xfrm>
            <a:off x="609600" y="2886075"/>
            <a:ext cx="4819650" cy="819150"/>
          </a:xfrm>
          <a:prstGeom prst="rect">
            <a:avLst/>
          </a:prstGeom>
          <a:noFill/>
          <a:ln w="0">
            <a:noFill/>
            <a:prstDash val="solid"/>
          </a:ln>
        </p:spPr>
        <p:txBody>
          <a:bodyPr wrap="square" lIns="0" tIns="0" rIns="0" bIns="0" anchor="t">
            <a:noAutofit/>
          </a:bodyPr>
          <a:lstStyle>
            <a:defPPr algn="l">
              <a:defRPr lang="ru-RU" altLang="ru-RU" sz="2250" b="1">
                <a:solidFill>
                  <a:srgbClr val="257E85"/>
                </a:solidFill>
                <a:latin typeface="DejaVu Sans"/>
                <a:ea typeface="DejaVu Sans"/>
                <a:cs typeface="DejaVu Sans"/>
              </a:defRPr>
            </a:defPPr>
          </a:lstStyle>
          <a:p>
            <a:pPr algn="l">
              <a:defRPr lang="ru-RU" altLang="ru-RU" sz="2250" b="1">
                <a:solidFill>
                  <a:srgbClr val="257E85"/>
                </a:solidFill>
                <a:latin typeface="DejaVu Sans"/>
                <a:ea typeface="DejaVu Sans"/>
                <a:cs typeface="DejaVu Sans"/>
              </a:defRPr>
            </a:pPr>
            <a:r>
              <a:rPr lang="ru-RU" altLang="ru-RU" sz="2250" b="1">
                <a:solidFill>
                  <a:srgbClr val="257E85"/>
                </a:solidFill>
                <a:latin typeface="DejaVu Sans"/>
                <a:ea typeface="DejaVu Sans"/>
                <a:cs typeface="DejaVu Sans"/>
              </a:rPr>
              <a:t>Самостоятельность</a:t>
            </a:r>
            <a:endParaRPr lang="ru-RU" altLang="ru-RU"/>
          </a:p>
        </p:txBody>
      </p:sp>
      <p:sp>
        <p:nvSpPr>
          <p:cNvPr id="7" name="text-79">
            <a:extLst>
              <a:ext uri="{FF2B5EF4-FFF2-40B4-BE49-F238E27FC236}">
                <a16:creationId xmlns:a16="http://schemas.microsoft.com/office/drawing/2014/main" xmlns="" id="{4235E06E-DBA0-4A26-9944-5CB60B7A33E9}"/>
              </a:ext>
            </a:extLst>
          </p:cNvPr>
          <p:cNvSpPr>
            <a:spLocks noGrp="1"/>
          </p:cNvSpPr>
          <p:nvPr/>
        </p:nvSpPr>
        <p:spPr>
          <a:xfrm>
            <a:off x="5962650" y="2905125"/>
            <a:ext cx="5619750" cy="885825"/>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Какая дополнительная подсказка</a:t>
            </a:r>
            <a:endParaRPr lang="ru-RU" altLang="ru-RU"/>
          </a:p>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ещё нужна?</a:t>
            </a:r>
            <a:endParaRPr lang="ru-RU" altLang="ru-RU"/>
          </a:p>
        </p:txBody>
      </p:sp>
      <p:sp>
        <p:nvSpPr>
          <p:cNvPr id="8" name="rule-80">
            <a:extLst>
              <a:ext uri="{FF2B5EF4-FFF2-40B4-BE49-F238E27FC236}">
                <a16:creationId xmlns:a16="http://schemas.microsoft.com/office/drawing/2014/main" xmlns="" id="{382ACE35-D639-468B-A03E-98A79F7DD7EC}"/>
              </a:ext>
            </a:extLst>
          </p:cNvPr>
          <p:cNvSpPr>
            <a:spLocks noGrp="1"/>
          </p:cNvSpPr>
          <p:nvPr/>
        </p:nvSpPr>
        <p:spPr>
          <a:xfrm>
            <a:off x="609600" y="3819525"/>
            <a:ext cx="10972800" cy="0"/>
          </a:xfrm>
          <a:prstGeom prst="line">
            <a:avLst/>
          </a:prstGeom>
          <a:noFill/>
          <a:ln w="9525">
            <a:solidFill>
              <a:srgbClr val="D8DFDF"/>
            </a:solidFill>
            <a:prstDash val="solid"/>
          </a:ln>
        </p:spPr>
      </p:sp>
      <p:sp>
        <p:nvSpPr>
          <p:cNvPr id="9" name="text-81">
            <a:extLst>
              <a:ext uri="{FF2B5EF4-FFF2-40B4-BE49-F238E27FC236}">
                <a16:creationId xmlns:a16="http://schemas.microsoft.com/office/drawing/2014/main" xmlns="" id="{86C0229B-D975-43B2-B2F2-661AA7A379F3}"/>
              </a:ext>
            </a:extLst>
          </p:cNvPr>
          <p:cNvSpPr>
            <a:spLocks noGrp="1"/>
          </p:cNvSpPr>
          <p:nvPr/>
        </p:nvSpPr>
        <p:spPr>
          <a:xfrm>
            <a:off x="609600" y="4048125"/>
            <a:ext cx="4819650" cy="819150"/>
          </a:xfrm>
          <a:prstGeom prst="rect">
            <a:avLst/>
          </a:prstGeom>
          <a:noFill/>
          <a:ln w="0">
            <a:noFill/>
            <a:prstDash val="solid"/>
          </a:ln>
        </p:spPr>
        <p:txBody>
          <a:bodyPr wrap="square" lIns="0" tIns="0" rIns="0" bIns="0" anchor="t">
            <a:noAutofit/>
          </a:bodyPr>
          <a:lstStyle>
            <a:defPPr algn="l">
              <a:defRPr lang="ru-RU" altLang="ru-RU" sz="2250" b="1">
                <a:solidFill>
                  <a:srgbClr val="257E85"/>
                </a:solidFill>
                <a:latin typeface="DejaVu Sans"/>
                <a:ea typeface="DejaVu Sans"/>
                <a:cs typeface="DejaVu Sans"/>
              </a:defRPr>
            </a:defPPr>
          </a:lstStyle>
          <a:p>
            <a:pPr algn="l">
              <a:defRPr lang="ru-RU" altLang="ru-RU" sz="2250" b="1">
                <a:solidFill>
                  <a:srgbClr val="257E85"/>
                </a:solidFill>
                <a:latin typeface="DejaVu Sans"/>
                <a:ea typeface="DejaVu Sans"/>
                <a:cs typeface="DejaVu Sans"/>
              </a:defRPr>
            </a:pPr>
            <a:r>
              <a:rPr lang="ru-RU" altLang="ru-RU" sz="2250" b="1">
                <a:solidFill>
                  <a:srgbClr val="257E85"/>
                </a:solidFill>
                <a:latin typeface="DejaVu Sans"/>
                <a:ea typeface="DejaVu Sans"/>
                <a:cs typeface="DejaVu Sans"/>
              </a:rPr>
              <a:t>Участие и общение</a:t>
            </a:r>
            <a:endParaRPr lang="ru-RU" altLang="ru-RU"/>
          </a:p>
        </p:txBody>
      </p:sp>
      <p:sp>
        <p:nvSpPr>
          <p:cNvPr id="10" name="text-82">
            <a:extLst>
              <a:ext uri="{FF2B5EF4-FFF2-40B4-BE49-F238E27FC236}">
                <a16:creationId xmlns:a16="http://schemas.microsoft.com/office/drawing/2014/main" xmlns="" id="{106CC477-2486-4356-8ACF-E70F44651D82}"/>
              </a:ext>
            </a:extLst>
          </p:cNvPr>
          <p:cNvSpPr>
            <a:spLocks noGrp="1"/>
          </p:cNvSpPr>
          <p:nvPr/>
        </p:nvSpPr>
        <p:spPr>
          <a:xfrm>
            <a:off x="5962650" y="4067175"/>
            <a:ext cx="5619750" cy="885825"/>
          </a:xfrm>
          <a:prstGeom prst="rect">
            <a:avLst/>
          </a:prstGeom>
          <a:noFill/>
          <a:ln w="0">
            <a:noFill/>
            <a:prstDash val="solid"/>
          </a:ln>
        </p:spPr>
        <p:txBody>
          <a:bodyPr wrap="square" lIns="0" tIns="0" rIns="0" bIns="0" anchor="t">
            <a:noAutofit/>
          </a:bodyPr>
          <a:lstStyle>
            <a:defPPr algn="l">
              <a:defRPr lang="ru-RU" altLang="ru-RU" sz="2175" b="0">
                <a:solidFill>
                  <a:srgbClr val="183648"/>
                </a:solidFill>
                <a:latin typeface="DejaVu Sans"/>
                <a:ea typeface="DejaVu Sans"/>
                <a:cs typeface="DejaVu Sans"/>
              </a:defRPr>
            </a:defPPr>
          </a:lstStyle>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Как включается в общую работу</a:t>
            </a:r>
            <a:endParaRPr lang="ru-RU" altLang="ru-RU"/>
          </a:p>
          <a:p>
            <a:pPr algn="l">
              <a:defRPr lang="ru-RU" altLang="ru-RU" sz="2175" b="0">
                <a:solidFill>
                  <a:srgbClr val="183648"/>
                </a:solidFill>
                <a:latin typeface="DejaVu Sans"/>
                <a:ea typeface="DejaVu Sans"/>
                <a:cs typeface="DejaVu Sans"/>
              </a:defRPr>
            </a:pPr>
            <a:r>
              <a:rPr lang="ru-RU" altLang="ru-RU" sz="2175" b="0">
                <a:solidFill>
                  <a:srgbClr val="183648"/>
                </a:solidFill>
                <a:latin typeface="DejaVu Sans"/>
                <a:ea typeface="DejaVu Sans"/>
                <a:cs typeface="DejaVu Sans"/>
              </a:rPr>
              <a:t>и сообщает о своих потребностях?</a:t>
            </a:r>
            <a:endParaRPr lang="ru-RU" altLang="ru-RU"/>
          </a:p>
        </p:txBody>
      </p:sp>
      <p:sp>
        <p:nvSpPr>
          <p:cNvPr id="11" name="rule-83">
            <a:extLst>
              <a:ext uri="{FF2B5EF4-FFF2-40B4-BE49-F238E27FC236}">
                <a16:creationId xmlns:a16="http://schemas.microsoft.com/office/drawing/2014/main" xmlns="" id="{34AF5A00-14BA-4560-822A-18A711B9A6BF}"/>
              </a:ext>
            </a:extLst>
          </p:cNvPr>
          <p:cNvSpPr>
            <a:spLocks noGrp="1"/>
          </p:cNvSpPr>
          <p:nvPr/>
        </p:nvSpPr>
        <p:spPr>
          <a:xfrm>
            <a:off x="609600" y="5324475"/>
            <a:ext cx="10972800" cy="0"/>
          </a:xfrm>
          <a:prstGeom prst="line">
            <a:avLst/>
          </a:prstGeom>
          <a:noFill/>
          <a:ln w="9525">
            <a:solidFill>
              <a:srgbClr val="D8DFDF"/>
            </a:solidFill>
            <a:prstDash val="solid"/>
          </a:ln>
        </p:spPr>
      </p:sp>
      <p:sp>
        <p:nvSpPr>
          <p:cNvPr id="12" name="text-84">
            <a:extLst>
              <a:ext uri="{FF2B5EF4-FFF2-40B4-BE49-F238E27FC236}">
                <a16:creationId xmlns:a16="http://schemas.microsoft.com/office/drawing/2014/main" xmlns="" id="{D459644A-AA51-4FFE-BC94-EA93E4E8DEB5}"/>
              </a:ext>
            </a:extLst>
          </p:cNvPr>
          <p:cNvSpPr>
            <a:spLocks noGrp="1"/>
          </p:cNvSpPr>
          <p:nvPr/>
        </p:nvSpPr>
        <p:spPr>
          <a:xfrm>
            <a:off x="609600" y="5667375"/>
            <a:ext cx="10972800" cy="752475"/>
          </a:xfrm>
          <a:prstGeom prst="rect">
            <a:avLst/>
          </a:prstGeom>
          <a:noFill/>
          <a:ln w="0">
            <a:noFill/>
            <a:prstDash val="solid"/>
          </a:ln>
        </p:spPr>
        <p:txBody>
          <a:bodyPr wrap="square" lIns="0" tIns="0" rIns="0" bIns="0" anchor="t">
            <a:noAutofit/>
          </a:bodyPr>
          <a:lstStyle>
            <a:defPPr algn="l">
              <a:defRPr lang="ru-RU" altLang="ru-RU" sz="2250" b="1">
                <a:solidFill>
                  <a:srgbClr val="183648"/>
                </a:solidFill>
                <a:latin typeface="DejaVu Sans"/>
                <a:ea typeface="DejaVu Sans"/>
                <a:cs typeface="DejaVu Sans"/>
              </a:defRPr>
            </a:defPPr>
          </a:lstStyle>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Следующий шаг определяем по нескольким</a:t>
            </a:r>
            <a:endParaRPr lang="ru-RU" altLang="ru-RU"/>
          </a:p>
          <a:p>
            <a:pPr algn="l">
              <a:defRPr lang="ru-RU" altLang="ru-RU" sz="2250" b="1">
                <a:solidFill>
                  <a:srgbClr val="183648"/>
                </a:solidFill>
                <a:latin typeface="DejaVu Sans"/>
                <a:ea typeface="DejaVu Sans"/>
                <a:cs typeface="DejaVu Sans"/>
              </a:defRPr>
            </a:pPr>
            <a:r>
              <a:rPr lang="ru-RU" altLang="ru-RU" sz="2250" b="1">
                <a:solidFill>
                  <a:srgbClr val="183648"/>
                </a:solidFill>
                <a:latin typeface="DejaVu Sans"/>
                <a:ea typeface="DejaVu Sans"/>
                <a:cs typeface="DejaVu Sans"/>
              </a:rPr>
              <a:t>наблюдениям в сходных условиях</a:t>
            </a:r>
            <a:endParaRPr lang="ru-RU" altLang="ru-RU"/>
          </a:p>
        </p:txBody>
      </p:sp>
    </p:spTree>
    <p:extLst>
      <p:ext uri="{BB962C8B-B14F-4D97-AF65-F5344CB8AC3E}">
        <p14:creationId xmlns:p14="http://schemas.microsoft.com/office/powerpoint/2010/main" xmlns="" val="1660445021"/>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9759155-7935-4C61-A06C-C04380D1B16E}"/>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2507</Words>
  <Application>Microsoft Office PowerPoint</Application>
  <DocSecurity>0</DocSecurity>
  <PresentationFormat>Произвольный</PresentationFormat>
  <Paragraphs>187</Paragraphs>
  <Slides>7</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Сектор</vt:lpstr>
      <vt:lpstr>Слайд 1</vt:lpstr>
      <vt:lpstr>Слайд 2</vt:lpstr>
      <vt:lpstr>Слайд 3</vt:lpstr>
      <vt:lpstr>Слайд 4</vt:lpstr>
      <vt:lpstr>Слайд 5</vt:lpstr>
      <vt:lpstr>Слайд 6</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Завуч</cp:lastModifiedBy>
  <cp:revision>2</cp:revision>
  <dcterms:created xsi:type="dcterms:W3CDTF">2026-10-13T09:28:55Z</dcterms:created>
  <dcterms:modified xsi:type="dcterms:W3CDTF">2026-10-14T09:56:01Z</dcterms:modified>
</cp:coreProperties>
</file>