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 lang="ru-RU" altLang="ru-RU"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ru-RU" altLang="ru-RU"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 lang="ru-RU" altLang="ru-RU"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ru-RU" altLang="ru-RU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 lang="ru-RU" altLang="ru-RU"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altLang="ru-RU"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Уважаемые коллеги!</a:t>
            </a:r>
          </a:p>
          <a:p>
            <a:endParaRPr lang="ru-RU" altLang="ru-RU"/>
          </a:p>
          <a:p>
            <a:r>
              <a:rPr lang="ru-RU" altLang="ru-RU"/>
              <a:t>Готовность педагога к работе с ребёнком с ограниченными возможностями здоровья проявляется в конкретных решениях: какую учебную задачу поставить, как объяснить её, какую помощь предложить и по каким признакам оценить продвижение. Поэтому диагностика профессиональных затруднений должна завершаться понятным решением о содержании методической поддержки.</a:t>
            </a:r>
          </a:p>
          <a:p>
            <a:endParaRPr lang="ru-RU" altLang="ru-RU"/>
          </a:p>
          <a:p>
            <a:r>
              <a:rPr lang="ru-RU" altLang="ru-RU"/>
              <a:t>В школе искусств этот вопрос связан с сохранением смысла художественного образования. Ребёнок должен получать возможность осваивать музыку, изобразительное искусство или хореографию, делать творческий выбор и участвовать в общей работе. Чтобы обеспечить такую возможность, нам важно понять, где именно педагог встречает затруднение и какие условия помогут его преодолеть.</a:t>
            </a:r>
          </a:p>
          <a:p>
            <a:endParaRPr lang="ru-RU" altLang="ru-RU"/>
          </a:p>
          <a:p>
            <a:r>
              <a:rPr lang="ru-RU" altLang="ru-RU"/>
              <a:t>Фото использовано как иллюстрация, не относится к школе искусств «Гармония» и не сообщает сведений о здоровье изображённых людей. Источник: https://www.gov.br/cultura/pt-br/assuntos/noticias/projeto-aprovado-pela-lei-rouanet-abre-60-vagas-gratuitas-para-formacao-musical-em-santa-catarina-1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Уточним понятия. Педагогическая проблема возникает, когда желаемый образовательный результат и фактический ход обучения расходятся, а способ разрешения этого противоречия пока не найден. Профессиональное затруднение — это конкретная трудность педагога при решении такой задачи. Например, преподаватель умеет разучивать произведение, но затрудняется включить ученика в совместное исполнение.</a:t>
            </a:r>
          </a:p>
          <a:p>
            <a:endParaRPr lang="ru-RU" altLang="ru-RU"/>
          </a:p>
          <a:p>
            <a:r>
              <a:rPr lang="ru-RU" altLang="ru-RU"/>
              <a:t>О профессиональном дефиците можно говорить, когда анализ подтверждает недостаточность определённого знания или умения. Само сообщение «мне трудно» ещё не доказывает наличие дефицита. Затруднение может быть связано с отсутствием доступных материалов, неудобным расписанием, недостатком времени или несогласованностью действий взрослых. В этих случаях требуется также организационное решение.</a:t>
            </a:r>
          </a:p>
          <a:p>
            <a:endParaRPr lang="ru-RU" altLang="ru-RU"/>
          </a:p>
          <a:p>
            <a:r>
              <a:rPr lang="ru-RU" altLang="ru-RU"/>
              <a:t>Под диагностикой будем понимать последовательное выявление затруднений, сбор и сопоставление данных о них, проверку возможных причин и определение необходимой поддержки. Объект анализа — деятельность педагога в конкретных условиях; предмет — действия и условия, которые мешают решению образовательной задачи.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Научную основу такого рассмотрения дают исследования готовности к инклюзивному образованию. С. В. Алехина, М. Н. Алексеева и Е. Л. Агафонова выделяют профессиональную и психологическую готовность. Е. В. Самсонова и В. В. Мельникова рассматривают личностную и деятельностную составляющие, включая знания и способы действия [1; 2]. Эти работы выполнены в общеобразовательных школах. Для школы искусств мы используем их как основание для выбора направлений анализа, а критерии связываем с художественно-педагогическими задачами.</a:t>
            </a:r>
          </a:p>
          <a:p>
            <a:endParaRPr lang="ru-RU" altLang="ru-RU"/>
          </a:p>
          <a:p>
            <a:r>
              <a:rPr lang="ru-RU" altLang="ru-RU"/>
              <a:t>Для предлагаемой диагностики это означает следующее: нужно отдельно рассматривать понимание образовательных потребностей ребёнка, владение способами преподавания и отношение к совместному обучению. Педагог может поддерживать идею включения ребёнка в хор и одновременно нуждаться в помощи при адаптации партии. Такой результат требует практического обучения конкретному умению.</a:t>
            </a:r>
          </a:p>
          <a:p>
            <a:endParaRPr lang="ru-RU" altLang="ru-RU"/>
          </a:p>
          <a:p>
            <a:r>
              <a:rPr lang="ru-RU" altLang="ru-RU"/>
              <a:t>Источники:</a:t>
            </a:r>
          </a:p>
          <a:p>
            <a:r>
              <a:rPr lang="ru-RU" altLang="ru-RU"/>
              <a:t>https://psyjournals.ru/journals/pse/archive/2011_n1/39878</a:t>
            </a:r>
          </a:p>
          <a:p>
            <a:r>
              <a:rPr lang="ru-RU" altLang="ru-RU"/>
              <a:t>https://doi.org/10.17759/cpse.2016050207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Первое направление — понимание образовательных потребностей. Выясняем, умеет ли преподаватель определить, как ученик воспринимает инструкцию, чем уже владеет, каким способом выражает выбор и при какой помощи выполняет задание. Название нарушения даёт ориентир для обращения к специальным знаниям, но индивидуальные решения требуют наблюдения за конкретным ребёнком.</a:t>
            </a:r>
          </a:p>
          <a:p>
            <a:endParaRPr lang="ru-RU" altLang="ru-RU"/>
          </a:p>
          <a:p>
            <a:r>
              <a:rPr lang="ru-RU" altLang="ru-RU"/>
              <a:t>Второе направление — проектирование доступного художественного задания. Диагностическим признаком будет способность педагога выделить учебную цель, выбрать посильный объём и объяснить способ адаптации. Если цель — освоение ритма, можно сократить рисунок, замедлить показ или предложить повторение по частям. При оценке важно установить, действительно ли ребёнок осваивает ритмическое действие и какую долю работы выполняет сам.</a:t>
            </a:r>
          </a:p>
          <a:p>
            <a:endParaRPr lang="ru-RU" altLang="ru-RU"/>
          </a:p>
          <a:p>
            <a:r>
              <a:rPr lang="ru-RU" altLang="ru-RU"/>
              <a:t>Третье направление — организация взаимодействия. Здесь оцениваем, как педагог делает понятными начало и завершение действия, распределяет роли, регулирует ожидание и предоставляет время для ответа. В ансамбле, хоре или танцевальной группе у ребёнка должна быть содержательная и доступная задача, связанная с общей работой.</a:t>
            </a:r>
          </a:p>
          <a:p>
            <a:endParaRPr lang="ru-RU" altLang="ru-RU"/>
          </a:p>
          <a:p>
            <a:r>
              <a:rPr lang="ru-RU" altLang="ru-RU"/>
              <a:t>Четвёртое направление — оценка индивидуальной динамики. Педагог должен уметь описать изменение конкретного умения: точность ритма, освоение движения, выбор художественного средства, выполнение действия с определённой помощью. Сам факт участия в концерте или выставке не раскрывает, чему научился ребёнок. Для этого нужны наблюдения за процессом подготовки.</a:t>
            </a:r>
          </a:p>
          <a:p>
            <a:endParaRPr lang="ru-RU" altLang="ru-RU"/>
          </a:p>
          <a:p>
            <a:r>
              <a:rPr lang="ru-RU" altLang="ru-RU"/>
              <a:t>Пятое направление — профессиональное взаимодействие и рефлексия. Выясняем, может ли педагог сформулировать запрос специалисту, согласовать с семьёй посильную нагрузку и пересмотреть своё решение на основании наблюдений. Рефлексия здесь означает обоснованный анализ связи между собственными действиями и тем, что происходило на занятии.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Для методической работы предлагаю сочетать самооценку, разбор конкретного задания и наблюдение фрагмента занятия. Сопоставление разных источников помогает уточнить вывод: педагог рассказывает о своём затруднении, показывает подготовленный материал, а наблюдение позволяет увидеть, как он используется.</a:t>
            </a:r>
          </a:p>
          <a:p>
            <a:endParaRPr lang="ru-RU" altLang="ru-RU"/>
          </a:p>
          <a:p>
            <a:r>
              <a:rPr lang="ru-RU" altLang="ru-RU"/>
              <a:t>В самооценке нужны вопросы о действиях. Например: «Могу ли я выделить доступный этап разучивания?», «Как проверяю понимание инструкции?», «По каким признакам выбираю и изменяю помощь?». Ответы «выполняю самостоятельно», «выполняю при поддержке» и «нуждаюсь в обучении» помогают начать разговор. Предлагаемая схема является рабочим инструментом методического сопровождения; она не имеет установленных тестовых норм и не даёт оснований выводить общий балл профессиональной компетентности.</a:t>
            </a:r>
          </a:p>
          <a:p>
            <a:endParaRPr lang="ru-RU" altLang="ru-RU"/>
          </a:p>
          <a:p>
            <a:r>
              <a:rPr lang="ru-RU" altLang="ru-RU"/>
              <a:t>При разборе задания попросим педагога объяснить учебную цель, предполагаемые действия ученика и основания выбора помощи. Так становится видно, связано ли затруднение с недостатком информации о ребёнке, с выбором способа обучения или с оценкой результата. Уверенный устный ответ необходимо соотнести с практическими действиями.</a:t>
            </a:r>
          </a:p>
          <a:p>
            <a:endParaRPr lang="ru-RU" altLang="ru-RU"/>
          </a:p>
          <a:p>
            <a:r>
              <a:rPr lang="ru-RU" altLang="ru-RU"/>
              <a:t>Наблюдение лучше ограничить заранее согласованным вопросом: например, как преподаватель проверяет понимание инструкции. Фиксируем последовательность событий: что сказал и показал педагог, сколько времени предоставил, что сделал ребёнок, какая помощь потребовалась. Оценки «пассивный ученик» или «неуверенный преподаватель» заменяем описанием наблюдаемых действий.</a:t>
            </a:r>
          </a:p>
          <a:p>
            <a:endParaRPr lang="ru-RU" altLang="ru-RU"/>
          </a:p>
          <a:p>
            <a:r>
              <a:rPr lang="ru-RU" altLang="ru-RU"/>
              <a:t>Качество диагностики зависит от ясности критериев. Если мы изучаем умение адаптировать инструкцию, проверяем именно это действие. Вывод сопоставляем с несколькими эпизодами: единичная неудача может зависеть от непривычной обстановки или самочувствия. Когда наблюдают два специалиста, им полезно заранее согласовать, какие действия они будут фиксировать.</a:t>
            </a:r>
          </a:p>
          <a:p>
            <a:endParaRPr lang="ru-RU" altLang="ru-RU"/>
          </a:p>
          <a:p>
            <a:r>
              <a:rPr lang="ru-RU" altLang="ru-RU"/>
              <a:t>Участники должны понимать цель наблюдения и порядок обсуждения результатов. Конкретный запрос рассматриваем с педагогом и теми специалистами, чья помощь нужна. Для коллективного разбора используем обезличенное описание ситуации. Такая организация создаёт условия для открытого обсуждения профессиональных трудностей.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Первый шаг — сформулировать расхождение между целью и наблюдаемым результатом. Вместо «ученик не справляется с хором» уточняем: «при совместном исполнении ребёнок пропускает вступление, хотя отдельно воспроизводит свою фразу». Одновременно отмечаем, что уже получается: это позволяет опереться на освоенное действие.</a:t>
            </a:r>
          </a:p>
          <a:p>
            <a:endParaRPr lang="ru-RU" altLang="ru-RU"/>
          </a:p>
          <a:p>
            <a:r>
              <a:rPr lang="ru-RU" altLang="ru-RU"/>
              <a:t>Второй шаг — собрать сведения о ситуации. Уточняем задание, способ объяснения, условия восприятия сигнала, темп, помощь и реакцию ученика. Включаем самооценку педагога и анализ его материалов. На этом этапе отделяем факт от объяснения: пропуск вступления — наблюдение, а предположение о его причине ещё требует проверки.</a:t>
            </a:r>
          </a:p>
          <a:p>
            <a:endParaRPr lang="ru-RU" altLang="ru-RU"/>
          </a:p>
          <a:p>
            <a:r>
              <a:rPr lang="ru-RU" altLang="ru-RU"/>
              <a:t>Третий шаг — выдвинуть несколько возможных объяснений. Ребёнок может не видеть сигнал, не узнавать его, не успевать переключиться или ещё недостаточно владеть фразой. Отдельно рассматриваем действия педагога и организацию занятия. Если проблема связана с расположением участников, одного повышения квалификации будет недостаточно.</a:t>
            </a:r>
          </a:p>
          <a:p>
            <a:endParaRPr lang="ru-RU" altLang="ru-RU"/>
          </a:p>
          <a:p>
            <a:r>
              <a:rPr lang="ru-RU" altLang="ru-RU"/>
              <a:t>Четвёртый шаг — выбрать проверяемое изменение и заранее определить признак результата. По возможности меняем один существенный элемент, например место ребёнка относительно дирижёра. Нужную поддержку при этом сохраняем. Затем наблюдаем, стал ли сигнал доступен и изменилось ли вступление в нескольких сопоставимых попытках.</a:t>
            </a:r>
          </a:p>
          <a:p>
            <a:endParaRPr lang="ru-RU" altLang="ru-RU"/>
          </a:p>
          <a:p>
            <a:r>
              <a:rPr lang="ru-RU" altLang="ru-RU"/>
              <a:t>Пятый шаг — сформулировать методический запрос. Например: «Педагогу требуется освоить проверку понимания сигнала перед групповым исполнением». В запросе называем действие, необходимую поддержку и способ повторной проверки. Если данные не подтверждают первоначальное объяснение, возвращаемся к анализу ситуации.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Рассмотрим условный пример. Во время разучивания припева ученик вступает после индивидуального напоминания, но пропускает общий дирижёрский сигнал. Педагог повторяет напоминание всё чаще и сообщает, что ему трудно поддерживать общий ход репетиции.</a:t>
            </a:r>
          </a:p>
          <a:p>
            <a:endParaRPr lang="ru-RU" altLang="ru-RU"/>
          </a:p>
          <a:p>
            <a:r>
              <a:rPr lang="ru-RU" altLang="ru-RU"/>
              <a:t>Сначала проверяем, видит ли ребёнок руки дирижёра и понимает ли значение сигнала. Затем предлагаем короткую знакомую фразу с тем же сигналом в спокойной обстановке. Если действие удаётся, переносим его в небольшой совместный фрагмент. Фиксируем своевременность вступления и наличие дополнительной индивидуальной подсказки.</a:t>
            </a:r>
          </a:p>
          <a:p>
            <a:endParaRPr lang="ru-RU" altLang="ru-RU"/>
          </a:p>
          <a:p>
            <a:r>
              <a:rPr lang="ru-RU" altLang="ru-RU"/>
              <a:t>Фотография иллюстрирует хоровую репетицию. Она не является фотографией описанного условного случая или школы «Гармония». Сведения о здоровье изображённых детей не приводятся. Фото © Meagan Shuptar / Anima Singers. Источник: https://animasingers.org/curriculum-concert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В этой ситуации задача методиста — помочь преподавателю различить недостаточную освоенность сигнала, трудность переноса действия в группу и недоступность условий. Возможная поддержка педагога — совместное планирование репетиции и наблюдение того, как он проверяет понимание сигнала. Изменения в работе ребёнка становятся дополнительной информацией для проверки выбранного решения.</a:t>
            </a:r>
          </a:p>
          <a:p>
            <a:endParaRPr lang="ru-RU" altLang="ru-RU"/>
          </a:p>
          <a:p>
            <a:r>
              <a:rPr lang="ru-RU" altLang="ru-RU"/>
              <a:t>Обычный дирижёрский жест остаётся частью хорового исполнения. Уменьшать следует избыточные индивидуальные подсказки, когда ученик готов действовать с меньшей помощью. Наглядные и технические средства, обеспечивающие доступность участия, сохраняются по потребности. Их использование само по себе не свидетельствует о недостаточной самостоятельности.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Содержание поддержки должно соответствовать выявленной причине. Если недостаёт знаний об образовательных потребностях, нужна консультация с последующим применением рекомендаций. Если педагог понимает принцип, но затрудняется действовать, полезны показ приёма, совместная подготовка задания и самостоятельная проба с обратной связью. При профессиональной тревоге можно сочетать наставничество с консультацией психолога.</a:t>
            </a:r>
          </a:p>
          <a:p>
            <a:endParaRPr lang="ru-RU" altLang="ru-RU"/>
          </a:p>
          <a:p>
            <a:r>
              <a:rPr lang="ru-RU" altLang="ru-RU"/>
              <a:t>Если выявлены барьеры в расписании, пространстве или обеспечении материалами, к решению подключается администрация. Вопросы специальной помощи обсуждаются с профильными специалистами. Обучение педагога и создание необходимых условий могут идти одновременно; ответственность за организационные ограничения нельзя целиком переносить на преподавателя.</a:t>
            </a:r>
          </a:p>
          <a:p>
            <a:endParaRPr lang="ru-RU" altLang="ru-RU"/>
          </a:p>
          <a:p>
            <a:r>
              <a:rPr lang="ru-RU" altLang="ru-RU"/>
              <a:t>Такой подход согласуется с моделью профессионального обучения для инклюзии Европейского агентства по особым образовательным потребностям и инклюзивному образованию: развитие компетенций рассматривается во взаимосвязи с работой всей образовательной организации [3]. В российской практике дополнительного образования полезным ресурсом для обсуждения адаптации программы служит интерактивный конструктор АДОП Института коррекционной педагогики [4]. Он помогает структурировать проектирование, а выбор условий требует педагогического обоснования.</a:t>
            </a:r>
          </a:p>
          <a:p>
            <a:endParaRPr lang="ru-RU" altLang="ru-RU"/>
          </a:p>
          <a:p>
            <a:r>
              <a:rPr lang="ru-RU" altLang="ru-RU"/>
              <a:t>Фотоиллюстрация, не относится к школе «Гармония». Источник: Everett Public Schools, https://www.everettpublicschools.org/apps/pages/V2I5 ; изображение https://3.files.edl.io/b5b5/24/10/17/132543-3911edc0-7e2a-4dae-94db-415f5f7f455a.jpg</a:t>
            </a:r>
          </a:p>
          <a:p>
            <a:endParaRPr lang="ru-RU" altLang="ru-RU"/>
          </a:p>
          <a:p>
            <a:r>
              <a:rPr lang="ru-RU" altLang="ru-RU"/>
              <a:t>Источники:</a:t>
            </a:r>
          </a:p>
          <a:p>
            <a:r>
              <a:rPr lang="ru-RU" altLang="ru-RU"/>
              <a:t>https://www.european-agency.org/resources/publications/TPL4I-profile</a:t>
            </a:r>
          </a:p>
          <a:p>
            <a:r>
              <a:rPr lang="ru-RU" altLang="ru-RU"/>
              <a:t>https://adop.ikp-rao.ru/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Для фиксации работы достаточно одной краткой записи: затруднение — подтверждающие наблюдения — выбранное действие — необходимая помощь — срок повторного анализа. Общие запросы можно объединить в практикум, а индивидуальные разобрать с наставником. Объём документации должен соответствовать задаче сопровождения.</a:t>
            </a:r>
          </a:p>
          <a:p>
            <a:endParaRPr lang="ru-RU" altLang="ru-RU"/>
          </a:p>
          <a:p>
            <a:r>
              <a:rPr lang="ru-RU" altLang="ru-RU"/>
              <a:t>Запись на слайде представляет методический пример, а не сведения о конкретном обучающемся или педагоге. Срок повторной проверки показан как возможный вариант.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Предлагаю вспомнить один эпизод своего занятия и мысленно ответить: какого действия я ожидал от ребёнка; что наблюдал в действительности; какое своё действие или условие я могу проверить и изменить? Затем сформулируйте запрос: «Мне требуется помощь, чтобы научиться…».</a:t>
            </a:r>
          </a:p>
          <a:p>
            <a:endParaRPr lang="ru-RU" altLang="ru-RU"/>
          </a:p>
          <a:p>
            <a:r>
              <a:rPr lang="ru-RU" altLang="ru-RU"/>
              <a:t>Пауза 20–30 секунд для самостоятельного размышления.</a:t>
            </a:r>
          </a:p>
          <a:p>
            <a:endParaRPr lang="ru-RU" altLang="ru-RU"/>
          </a:p>
          <a:p>
            <a:r>
              <a:rPr lang="ru-RU" altLang="ru-RU"/>
              <a:t>Если запрос можно связать с конкретным заданием и наблюдаемым действием, он уже подходит для совместного методического разбора. Например: «Хочу научиться выбирать объём фразы для самостоятельного исполнения и проверять, когда можно уменьшить подсказку».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Повторный анализ проводим по тем же критериям, которые выбрали в начале. Основной результат для педагога — освоенное профессиональное действие: он обоснованно адаптирует задание, проверяет понимание инструкции, выбирает помощь и корректирует её по наблюдениям. Важно установить, может ли он применить это умение в сходной новой ситуации.</a:t>
            </a:r>
          </a:p>
          <a:p>
            <a:endParaRPr lang="ru-RU" altLang="ru-RU"/>
          </a:p>
          <a:p>
            <a:r>
              <a:rPr lang="ru-RU" altLang="ru-RU"/>
              <a:t>Динамику ребёнка учитываем отдельно: изменились ли качество выполнения художественной задачи, доступность участия и потребность в индивидуальных подсказках. На эти изменения влияют разные обстоятельства, поэтому они не могут быть единственным показателем компетентности преподавателя. Если продвижение пока не заметно, уточняем срок освоения, условия и само диагностическое предположение.</a:t>
            </a:r>
          </a:p>
          <a:p>
            <a:endParaRPr lang="ru-RU" altLang="ru-RU"/>
          </a:p>
          <a:p>
            <a:r>
              <a:rPr lang="ru-RU" altLang="ru-RU"/>
              <a:t>Завершая выступление, подчеркну: результат диагностики — обоснованный следующий шаг в профессиональном развитии педагога и организации обучения. Для «Гармонии» это означает возможность выстраивать методическую работу вокруг реальных задач урока и репетиции. Чем точнее мы описываем затруднение и проверяем выбранное решение, тем содержательнее становится помощь преподавателю и тем доступнее для ребёнка освоение искусства.</a:t>
            </a:r>
          </a:p>
          <a:p>
            <a:endParaRPr lang="ru-RU" altLang="ru-RU"/>
          </a:p>
          <a:p>
            <a:r>
              <a:rPr lang="ru-RU" altLang="ru-RU"/>
              <a:t>Спасибо за внимание!</a:t>
            </a:r>
          </a:p>
          <a:p>
            <a:endParaRPr lang="ru-RU" altLang="ru-RU"/>
          </a:p>
          <a:p>
            <a:r>
              <a:rPr lang="ru-RU" altLang="ru-RU"/>
              <a:t>Динамика ребёнка не является единственным показателем компетентности преподавателя. Изменения зависят от нескольких обстоятельств.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1. Алехина С. В., Алексеева М. Н., Агафонова Е. Л. Готовность педагогов как основной фактор успешности инклюзивного процесса в образовании // Психологическая наука и образование. 2011. Т. 16. № 1. С. 83–92. Источник</a:t>
            </a:r>
          </a:p>
          <a:p>
            <a:endParaRPr lang="ru-RU" altLang="ru-RU"/>
          </a:p>
          <a:p>
            <a:r>
              <a:rPr lang="ru-RU" altLang="ru-RU"/>
              <a:t>2. Самсонова Е. В., Мельникова В. В. Готовность педагогов общеобразовательной организации к работе с детьми с ограниченными возможностями здоровья и детьми с инвалидностью как основной фактор успешности инклюзивного процесса // Клиническая и специальная психология. 2016. Т. 5. № 2. С. 97–112. DOI: 10.17759/cpse.2016050207. Источник</a:t>
            </a:r>
          </a:p>
          <a:p>
            <a:endParaRPr lang="ru-RU" altLang="ru-RU"/>
          </a:p>
          <a:p>
            <a:r>
              <a:rPr lang="ru-RU" altLang="ru-RU"/>
              <a:t>3. European Agency for Special Needs and Inclusive Education. Profile for Inclusive Teacher Professional Learning: Including all education professionals in teacher professional learning for inclusion. 2022. Источник</a:t>
            </a:r>
          </a:p>
          <a:p>
            <a:endParaRPr lang="ru-RU" altLang="ru-RU"/>
          </a:p>
          <a:p>
            <a:r>
              <a:rPr lang="ru-RU" altLang="ru-RU"/>
              <a:t>4. Институт коррекционной педагогики. Интерактивный конструктор адаптированных дополнительных общеобразовательных программ. Источник</a:t>
            </a:r>
          </a:p>
          <a:p>
            <a:endParaRPr lang="ru-RU" altLang="ru-RU"/>
          </a:p>
          <a:p>
            <a:r>
              <a:rPr lang="ru-RU" altLang="ru-RU"/>
              <a:t>Дата обращения к электронным источникам: 13.10.2026.</a:t>
            </a:r>
          </a:p>
          <a:p>
            <a:endParaRPr lang="ru-RU" altLang="ru-RU"/>
          </a:p>
          <a:p>
            <a:r>
              <a:rPr lang="ru-RU" altLang="ru-RU"/>
              <a:t>Источники:</a:t>
            </a:r>
          </a:p>
          <a:p>
            <a:r>
              <a:rPr lang="ru-RU" altLang="ru-RU"/>
              <a:t>https://psyjournals.ru/journals/pse/archive/2011_n1/39878</a:t>
            </a:r>
          </a:p>
          <a:p>
            <a:r>
              <a:rPr lang="ru-RU" altLang="ru-RU"/>
              <a:t>https://doi.org/10.17759/cpse.2016050207</a:t>
            </a:r>
          </a:p>
          <a:p>
            <a:r>
              <a:rPr lang="ru-RU" altLang="ru-RU"/>
              <a:t>https://www.european-agency.org/resources/publications/TPL4I-profile</a:t>
            </a:r>
          </a:p>
          <a:p>
            <a:r>
              <a:rPr lang="ru-RU" altLang="ru-RU"/>
              <a:t>https://adop.ikp-rao.ru/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E53C27DF-E166-46B4-BADE-050AF3457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lang="ru-RU" altLang="ru-RU"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 lang="ru-RU" altLang="ru-RU"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xmlns="" id="{C68B7774-0478-4F2F-8425-FABA9F391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lang="ru-RU" altLang="ru-RU"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xmlns="" id="{C7646204-45D2-4BD8-B3B9-93CF0EDDA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lang="ru-RU" altLang="ru-RU"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1D5878FA-17C3-4DC6-86D5-B647ABAD7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lang="ru-RU" altLang="ru-RU"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 lang="ru-RU" altLang="ru-RU"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xmlns="" id="{035BFE9F-9941-4443-8A29-D5D7B8EC1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lang="ru-RU" altLang="ru-RU"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xmlns="" id="{72D48BE9-7CE7-4283-85B9-2A883B88A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lang="ru-RU" altLang="ru-RU"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 lang="ru-RU" altLang="ru-RU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xmlns="" id="{6D4F35CF-6F17-4435-BC1F-2F343FFC2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lang="ru-RU" altLang="ru-RU"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 lang="ru-RU" altLang="ru-RU"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xmlns="" id="{B4833ECA-E214-41C2-A89A-0A2F5999AA9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lang="ru-RU" altLang="ru-RU"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4B875E6B-28C2-4F8D-9EFD-65E299208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lang="ru-RU" altLang="ru-RU"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 lang="ru-RU" altLang="ru-RU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xmlns="" id="{C07AED57-0D7E-4DE0-8102-1B24C2FD9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lang="ru-RU" altLang="ru-RU"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lang="ru-RU" altLang="ru-RU"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lang="ru-RU" altLang="ru-RU"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lang="ru-RU" altLang="ru-RU"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lang="ru-RU" altLang="ru-RU"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lang="ru-RU" altLang="ru-RU"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syjournals.ru/journals/pse/archive/2011_n1/3987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adop.ikp-rao.ru/" TargetMode="External"/><Relationship Id="rId4" Type="http://schemas.openxmlformats.org/officeDocument/2006/relationships/hyperlink" Target="https://doi.org/10.17759/cpse.201605020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0">
            <a:extLst>
              <a:ext uri="{FF2B5EF4-FFF2-40B4-BE49-F238E27FC236}">
                <a16:creationId xmlns:a16="http://schemas.microsoft.com/office/drawing/2014/main" xmlns="" id="{B6C31467-1F0B-4745-BB36-FED9F53503E2}"/>
              </a:ext>
            </a:extLst>
          </p:cNvPr>
          <p:cNvSpPr>
            <a:spLocks noGrp="1"/>
          </p:cNvSpPr>
          <p:nvPr/>
        </p:nvSpPr>
        <p:spPr>
          <a:xfrm>
            <a:off x="609600" y="933450"/>
            <a:ext cx="6229350" cy="2933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412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412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412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Диагностика</a:t>
            </a:r>
            <a:endParaRPr lang="ru-RU" altLang="ru-RU"/>
          </a:p>
          <a:p>
            <a:pPr algn="l">
              <a:defRPr lang="ru-RU" altLang="ru-RU" sz="412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412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профессиональных</a:t>
            </a:r>
            <a:endParaRPr lang="ru-RU" altLang="ru-RU"/>
          </a:p>
          <a:p>
            <a:pPr algn="l">
              <a:defRPr lang="ru-RU" altLang="ru-RU" sz="412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412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затруднений</a:t>
            </a:r>
            <a:endParaRPr lang="ru-RU" altLang="ru-RU"/>
          </a:p>
          <a:p>
            <a:pPr algn="l">
              <a:defRPr lang="ru-RU" altLang="ru-RU" sz="412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412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педагогов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94C06A6B-C249-4E32-969D-AC7C927A15B1}"/>
              </a:ext>
            </a:extLst>
          </p:cNvPr>
          <p:cNvSpPr>
            <a:spLocks noGrp="1"/>
          </p:cNvSpPr>
          <p:nvPr/>
        </p:nvSpPr>
        <p:spPr>
          <a:xfrm>
            <a:off x="628650" y="4191000"/>
            <a:ext cx="5334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325" b="0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325" b="0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325" b="0" dirty="0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Работа с детьми с ОВЗ</a:t>
            </a:r>
            <a:endParaRPr lang="ru-RU" altLang="ru-RU" dirty="0"/>
          </a:p>
          <a:p>
            <a:pPr algn="l">
              <a:defRPr lang="ru-RU" altLang="ru-RU" sz="2325" b="0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325" b="0" dirty="0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в </a:t>
            </a:r>
            <a:r>
              <a:rPr lang="ru-RU" altLang="ru-RU" sz="2325" b="0" dirty="0" smtClean="0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детском центре </a:t>
            </a:r>
            <a:r>
              <a:rPr lang="ru-RU" altLang="ru-RU" sz="2325" b="0" dirty="0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искусств</a:t>
            </a:r>
            <a:endParaRPr lang="ru-RU" altLang="ru-RU" dirty="0"/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xmlns="" id="{575A906A-4057-40F4-B304-CCD771D3B422}"/>
              </a:ext>
            </a:extLst>
          </p:cNvPr>
          <p:cNvSpPr>
            <a:spLocks noGrp="1"/>
          </p:cNvSpPr>
          <p:nvPr/>
        </p:nvSpPr>
        <p:spPr>
          <a:xfrm>
            <a:off x="628650" y="5629275"/>
            <a:ext cx="51435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72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72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 dirty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Кукушкина Л. В.</a:t>
            </a:r>
            <a:endParaRPr lang="ru-RU" altLang="ru-RU" dirty="0"/>
          </a:p>
          <a:p>
            <a:pPr algn="l">
              <a:defRPr lang="ru-RU" altLang="ru-RU" sz="172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 dirty="0" smtClean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МБУДО ДЦИ «Гармония» (</a:t>
            </a:r>
            <a:r>
              <a:rPr lang="ru-RU" altLang="ru-RU" sz="1725" b="0" dirty="0" err="1" smtClean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г.Пересвет</a:t>
            </a:r>
            <a:r>
              <a:rPr lang="ru-RU" altLang="ru-RU" sz="1725" b="0" dirty="0" smtClean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)</a:t>
            </a:r>
            <a:endParaRPr lang="ru-RU" alt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E760809-F5AA-4A2B-B4AD-84CCC1CD663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6838950" y="1335332"/>
            <a:ext cx="4953000" cy="3291985"/>
          </a:xfrm>
          <a:prstGeom prst="rect">
            <a:avLst/>
          </a:prstGeom>
        </p:spPr>
      </p:pic>
      <p:sp>
        <p:nvSpPr>
          <p:cNvPr id="5" name="text-3">
            <a:extLst>
              <a:ext uri="{FF2B5EF4-FFF2-40B4-BE49-F238E27FC236}">
                <a16:creationId xmlns:a16="http://schemas.microsoft.com/office/drawing/2014/main" xmlns="" id="{C6CD043F-F84D-4BFE-964C-DA49E4911696}"/>
              </a:ext>
            </a:extLst>
          </p:cNvPr>
          <p:cNvSpPr>
            <a:spLocks noGrp="1"/>
          </p:cNvSpPr>
          <p:nvPr/>
        </p:nvSpPr>
        <p:spPr>
          <a:xfrm>
            <a:off x="6838950" y="4802818"/>
            <a:ext cx="4924425" cy="45498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 dirty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можно свои фото вставить</a:t>
            </a:r>
            <a:endParaRPr lang="ru-RU" altLang="ru-RU" dirty="0"/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xmlns="" id="{968D0324-77A0-41F9-A2CA-17DC2BABCFC9}"/>
              </a:ext>
            </a:extLst>
          </p:cNvPr>
          <p:cNvSpPr>
            <a:spLocks noGrp="1"/>
          </p:cNvSpPr>
          <p:nvPr/>
        </p:nvSpPr>
        <p:spPr>
          <a:xfrm>
            <a:off x="6838950" y="5638800"/>
            <a:ext cx="49053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5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5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500" b="0" dirty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Семинар «Формирование готовности педагогов</a:t>
            </a:r>
            <a:endParaRPr lang="ru-RU" altLang="ru-RU" dirty="0"/>
          </a:p>
          <a:p>
            <a:pPr algn="l">
              <a:defRPr lang="ru-RU" altLang="ru-RU" sz="15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500" b="0" dirty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к работе с детьми с ОВЗ»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170569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0">
            <a:extLst>
              <a:ext uri="{FF2B5EF4-FFF2-40B4-BE49-F238E27FC236}">
                <a16:creationId xmlns:a16="http://schemas.microsoft.com/office/drawing/2014/main" xmlns="" id="{A4BEAC33-862A-4678-A4DE-7C2F3F099C2D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Предмет диагностики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5C41E431-252E-42E2-8DBA-186D7F010E8C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02 / 13</a:t>
            </a:r>
            <a:endParaRPr lang="ru-RU" altLang="ru-RU"/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xmlns="" id="{3D73F67D-AEDC-45F7-8427-5AFD2F20EEEC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4000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Педагогическая</a:t>
            </a:r>
            <a:endParaRPr lang="ru-RU" altLang="ru-RU"/>
          </a:p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проблема</a:t>
            </a:r>
            <a:endParaRPr lang="ru-RU" altLang="ru-RU"/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xmlns="" id="{6B964C8A-6A55-4BD6-86A4-E5916D82FEA2}"/>
              </a:ext>
            </a:extLst>
          </p:cNvPr>
          <p:cNvSpPr>
            <a:spLocks noGrp="1"/>
          </p:cNvSpPr>
          <p:nvPr/>
        </p:nvSpPr>
        <p:spPr>
          <a:xfrm>
            <a:off x="4991100" y="1762125"/>
            <a:ext cx="62293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Ожидаемый результат и ход обучения расходятся</a:t>
            </a:r>
            <a:endParaRPr lang="ru-RU" altLang="ru-RU"/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69E482B5-4D13-4F6E-B963-CA86056C8FA9}"/>
              </a:ext>
            </a:extLst>
          </p:cNvPr>
          <p:cNvSpPr>
            <a:spLocks noGrp="1"/>
          </p:cNvSpPr>
          <p:nvPr/>
        </p:nvSpPr>
        <p:spPr>
          <a:xfrm>
            <a:off x="609600" y="2705100"/>
            <a:ext cx="10668000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6" name="text-5">
            <a:extLst>
              <a:ext uri="{FF2B5EF4-FFF2-40B4-BE49-F238E27FC236}">
                <a16:creationId xmlns:a16="http://schemas.microsoft.com/office/drawing/2014/main" xmlns="" id="{51F0FA44-D91C-41AD-B1B8-5CA128EFE82C}"/>
              </a:ext>
            </a:extLst>
          </p:cNvPr>
          <p:cNvSpPr>
            <a:spLocks noGrp="1"/>
          </p:cNvSpPr>
          <p:nvPr/>
        </p:nvSpPr>
        <p:spPr>
          <a:xfrm>
            <a:off x="609600" y="2924175"/>
            <a:ext cx="4000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Профессиональное</a:t>
            </a:r>
            <a:endParaRPr lang="ru-RU" altLang="ru-RU"/>
          </a:p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затруднение</a:t>
            </a:r>
            <a:endParaRPr lang="ru-RU" altLang="ru-RU"/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xmlns="" id="{BA061B55-E11D-4902-959C-BA2DB5FEF5FB}"/>
              </a:ext>
            </a:extLst>
          </p:cNvPr>
          <p:cNvSpPr>
            <a:spLocks noGrp="1"/>
          </p:cNvSpPr>
          <p:nvPr/>
        </p:nvSpPr>
        <p:spPr>
          <a:xfrm>
            <a:off x="4991100" y="2971800"/>
            <a:ext cx="62293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Педагогу трудно выполнить конкретное действие</a:t>
            </a:r>
            <a:endParaRPr lang="ru-RU" altLang="ru-RU"/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C0A4F561-04BE-4E2B-B5A4-CDBCECC72BBA}"/>
              </a:ext>
            </a:extLst>
          </p:cNvPr>
          <p:cNvSpPr>
            <a:spLocks noGrp="1"/>
          </p:cNvSpPr>
          <p:nvPr/>
        </p:nvSpPr>
        <p:spPr>
          <a:xfrm>
            <a:off x="609600" y="3914775"/>
            <a:ext cx="10668000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9" name="text-8">
            <a:extLst>
              <a:ext uri="{FF2B5EF4-FFF2-40B4-BE49-F238E27FC236}">
                <a16:creationId xmlns:a16="http://schemas.microsoft.com/office/drawing/2014/main" xmlns="" id="{45A55B3B-A9EA-4AEF-A9DC-8191BAF0EFC4}"/>
              </a:ext>
            </a:extLst>
          </p:cNvPr>
          <p:cNvSpPr>
            <a:spLocks noGrp="1"/>
          </p:cNvSpPr>
          <p:nvPr/>
        </p:nvSpPr>
        <p:spPr>
          <a:xfrm>
            <a:off x="609600" y="4133850"/>
            <a:ext cx="4000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Профессиональный</a:t>
            </a:r>
            <a:endParaRPr lang="ru-RU" altLang="ru-RU"/>
          </a:p>
          <a:p>
            <a: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дефицит</a:t>
            </a:r>
            <a:endParaRPr lang="ru-RU" altLang="ru-RU"/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xmlns="" id="{EB6F9BF2-CCA0-4327-89EA-680646674AA8}"/>
              </a:ext>
            </a:extLst>
          </p:cNvPr>
          <p:cNvSpPr>
            <a:spLocks noGrp="1"/>
          </p:cNvSpPr>
          <p:nvPr/>
        </p:nvSpPr>
        <p:spPr>
          <a:xfrm>
            <a:off x="4991100" y="4181475"/>
            <a:ext cx="62293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Анализ подтверждает недостаточность знания или умения</a:t>
            </a:r>
            <a:endParaRPr lang="ru-RU" altLang="ru-RU"/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xmlns="" id="{F64AAB2A-C119-40E0-9475-E04F954661EA}"/>
              </a:ext>
            </a:extLst>
          </p:cNvPr>
          <p:cNvSpPr>
            <a:spLocks noGrp="1"/>
          </p:cNvSpPr>
          <p:nvPr/>
        </p:nvSpPr>
        <p:spPr>
          <a:xfrm>
            <a:off x="609600" y="5743575"/>
            <a:ext cx="1076325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025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025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025" b="1">
                <a:solidFill>
                  <a:srgbClr val="BB6048"/>
                </a:solidFill>
                <a:latin typeface="DejaVu Sans"/>
                <a:ea typeface="DejaVu Sans"/>
                <a:cs typeface="DejaVu Sans"/>
              </a:rPr>
              <a:t>Отдельно анализируем условия работы и организационные барьеры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8701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xmlns="" id="{1434E494-B61C-4698-BD1F-64358391250C}"/>
              </a:ext>
            </a:extLst>
          </p:cNvPr>
          <p:cNvCxnSpPr>
            <a:stCxn id="3" idx="3"/>
            <a:endCxn id="4" idx="1"/>
          </p:cNvCxnSpPr>
          <p:nvPr/>
        </p:nvCxnSpPr>
        <p:spPr>
          <a:xfrm>
            <a:off x="5581650" y="2895600"/>
            <a:ext cx="1028700" cy="0"/>
          </a:xfrm>
          <a:prstGeom prst="straightConnector1">
            <a:avLst/>
          </a:prstGeom>
          <a:ln w="19050">
            <a:solidFill>
              <a:srgbClr val="257E85"/>
            </a:solidFill>
            <a:prstDash val="solid"/>
            <a:headEnd type="triangle" w="sm" len="sm"/>
            <a:tailEnd type="triangle" w="sm" len="sm"/>
          </a:ln>
        </p:spPr>
      </p:cxnSp>
      <p:sp>
        <p:nvSpPr>
          <p:cNvPr id="13" name="text-0">
            <a:extLst>
              <a:ext uri="{FF2B5EF4-FFF2-40B4-BE49-F238E27FC236}">
                <a16:creationId xmlns:a16="http://schemas.microsoft.com/office/drawing/2014/main" xmlns="" id="{E4EF665F-00D1-48E4-AB45-4907298D9D1A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Научная основа анализа готовности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F26199E6-D1EB-4573-BDCF-E1D26300808B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03 / 13</a:t>
            </a:r>
            <a:endParaRPr lang="ru-RU" alt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B17E4B4-F200-4FE5-BD0D-9FEF977280FA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953000" cy="2171700"/>
          </a:xfrm>
          <a:prstGeom prst="rect">
            <a:avLst/>
          </a:prstGeom>
          <a:solidFill>
            <a:srgbClr val="E7EFEF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91DA66B-DD01-463B-9089-586261217B49}"/>
              </a:ext>
            </a:extLst>
          </p:cNvPr>
          <p:cNvSpPr>
            <a:spLocks noGrp="1"/>
          </p:cNvSpPr>
          <p:nvPr/>
        </p:nvSpPr>
        <p:spPr>
          <a:xfrm>
            <a:off x="6610350" y="1809750"/>
            <a:ext cx="4953000" cy="2171700"/>
          </a:xfrm>
          <a:prstGeom prst="rect">
            <a:avLst/>
          </a:prstGeom>
          <a:solidFill>
            <a:srgbClr val="E7EFEF"/>
          </a:solidFill>
          <a:ln w="0">
            <a:noFill/>
            <a:prstDash val="solid"/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xmlns="" id="{493CF712-ABA4-4F79-80F3-6B90F2816F1B}"/>
              </a:ext>
            </a:extLst>
          </p:cNvPr>
          <p:cNvSpPr>
            <a:spLocks noGrp="1"/>
          </p:cNvSpPr>
          <p:nvPr/>
        </p:nvSpPr>
        <p:spPr>
          <a:xfrm>
            <a:off x="866775" y="2114550"/>
            <a:ext cx="4524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6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6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625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Профессиональная</a:t>
            </a:r>
            <a:endParaRPr lang="ru-RU" altLang="ru-RU"/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xmlns="" id="{81F2DCB1-9FDC-4ABF-B156-31EAF6D31BF1}"/>
              </a:ext>
            </a:extLst>
          </p:cNvPr>
          <p:cNvSpPr>
            <a:spLocks noGrp="1"/>
          </p:cNvSpPr>
          <p:nvPr/>
        </p:nvSpPr>
        <p:spPr>
          <a:xfrm>
            <a:off x="866775" y="2828925"/>
            <a:ext cx="44767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Знания и способы</a:t>
            </a:r>
            <a:endParaRPr lang="ru-RU" altLang="ru-RU"/>
          </a:p>
          <a:p>
            <a:pPr algn="l">
              <a:def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педагогического действия</a:t>
            </a:r>
            <a:endParaRPr lang="ru-RU" altLang="ru-RU"/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xmlns="" id="{0E1A00AF-4987-42F7-A7FD-8484A7671E55}"/>
              </a:ext>
            </a:extLst>
          </p:cNvPr>
          <p:cNvSpPr>
            <a:spLocks noGrp="1"/>
          </p:cNvSpPr>
          <p:nvPr/>
        </p:nvSpPr>
        <p:spPr>
          <a:xfrm>
            <a:off x="6848475" y="2114550"/>
            <a:ext cx="4524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6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6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625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Психологическая</a:t>
            </a:r>
            <a:endParaRPr lang="ru-RU" altLang="ru-RU"/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xmlns="" id="{70741F27-F0EA-4597-BFE3-EF1B988586E8}"/>
              </a:ext>
            </a:extLst>
          </p:cNvPr>
          <p:cNvSpPr>
            <a:spLocks noGrp="1"/>
          </p:cNvSpPr>
          <p:nvPr/>
        </p:nvSpPr>
        <p:spPr>
          <a:xfrm>
            <a:off x="6848475" y="2828925"/>
            <a:ext cx="4476750" cy="1057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Принятие ребёнка</a:t>
            </a:r>
            <a:endParaRPr lang="ru-RU" altLang="ru-RU"/>
          </a:p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и профессиональная</a:t>
            </a:r>
            <a:endParaRPr lang="ru-RU" altLang="ru-RU"/>
          </a:p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уверенность</a:t>
            </a:r>
            <a:endParaRPr lang="ru-RU" altLang="ru-RU"/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xmlns="" id="{00DA2782-B420-4D07-B73F-C102E24F570B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668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65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lang="ru-RU" altLang="ru-RU" sz="165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650" b="0" dirty="0" err="1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С.В.Алехина</a:t>
            </a:r>
            <a:r>
              <a:rPr lang="ru-RU" altLang="ru-RU" sz="1650" b="0" dirty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lang="ru-RU" altLang="ru-RU" sz="1650" b="0" dirty="0" err="1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М.Н.Алексеева</a:t>
            </a:r>
            <a:r>
              <a:rPr lang="ru-RU" altLang="ru-RU" sz="1650" b="0" dirty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lang="ru-RU" altLang="ru-RU" sz="1650" b="0" dirty="0" err="1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Е.Л.Агафонова</a:t>
            </a:r>
            <a:r>
              <a:rPr lang="ru-RU" altLang="ru-RU" sz="1650" b="0" dirty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, 2011 </a:t>
            </a:r>
            <a:r>
              <a:rPr lang="ru-RU" altLang="ru-RU" sz="1650" b="1" dirty="0"/>
              <a:t>«Готовность педагогов как основной фактор успешности инклюзивного процесса в образовании»</a:t>
            </a:r>
            <a:r>
              <a:rPr lang="ru-RU" altLang="ru-RU" sz="1650" dirty="0"/>
              <a:t>,</a:t>
            </a:r>
            <a:endParaRPr lang="ru-RU" altLang="ru-RU" dirty="0"/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xmlns="" id="{F42C8B6A-9B4D-4303-B015-4DB8B597A422}"/>
              </a:ext>
            </a:extLst>
          </p:cNvPr>
          <p:cNvSpPr>
            <a:spLocks noGrp="1"/>
          </p:cNvSpPr>
          <p:nvPr/>
        </p:nvSpPr>
        <p:spPr>
          <a:xfrm>
            <a:off x="609600" y="4343492"/>
            <a:ext cx="10668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lang="ru-RU" altLang="ru-RU" sz="21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000" b="0" dirty="0">
                <a:solidFill>
                  <a:srgbClr val="183648"/>
                </a:solidFill>
                <a:latin typeface="DejaVu Sans"/>
                <a:ea typeface="DejaVu Sans"/>
                <a:cs typeface="Times New Roman" panose="02020603050405020304" pitchFamily="18" charset="0"/>
              </a:rPr>
              <a:t>Е.В. Самсонова и </a:t>
            </a:r>
            <a:r>
              <a:rPr lang="ru-RU" altLang="ru-RU" sz="2000" b="0" dirty="0" err="1">
                <a:solidFill>
                  <a:srgbClr val="183648"/>
                </a:solidFill>
                <a:latin typeface="DejaVu Sans"/>
                <a:ea typeface="DejaVu Sans"/>
                <a:cs typeface="Times New Roman" panose="02020603050405020304" pitchFamily="18" charset="0"/>
              </a:rPr>
              <a:t>В.В.Мельникова</a:t>
            </a:r>
            <a:r>
              <a:rPr lang="ru-RU" altLang="ru-RU" sz="2000" b="0" dirty="0">
                <a:solidFill>
                  <a:srgbClr val="183648"/>
                </a:solidFill>
                <a:latin typeface="DejaVu Sans"/>
                <a:ea typeface="DejaVu Sans"/>
                <a:cs typeface="Times New Roman" panose="02020603050405020304" pitchFamily="18" charset="0"/>
              </a:rPr>
              <a:t>, </a:t>
            </a:r>
            <a:r>
              <a:rPr lang="ru-RU" altLang="ru-RU" sz="2000" b="1" dirty="0"/>
              <a:t>«Готовность педагогов общеобразовательной организации к работе с детьми с ограниченными возможностями здоровья и детьми с инвалидностью как основной фактор успешности инклюзивного процесса»</a:t>
            </a:r>
            <a:r>
              <a:rPr lang="ru-RU" altLang="ru-RU" sz="2000" dirty="0"/>
              <a:t>.  </a:t>
            </a:r>
            <a:r>
              <a:rPr lang="ru-RU" altLang="ru-RU" sz="2000" b="0" dirty="0">
                <a:solidFill>
                  <a:srgbClr val="183648"/>
                </a:solidFill>
                <a:latin typeface="DejaVu Sans"/>
                <a:ea typeface="DejaVu Sans"/>
                <a:cs typeface="Times New Roman" panose="02020603050405020304" pitchFamily="18" charset="0"/>
              </a:rPr>
              <a:t>2016:</a:t>
            </a:r>
            <a:endParaRPr lang="ru-RU" altLang="ru-RU" sz="2000" dirty="0"/>
          </a:p>
          <a:p>
            <a:pPr algn="l">
              <a:defRPr lang="ru-RU" altLang="ru-RU" sz="21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000" b="0" dirty="0">
                <a:solidFill>
                  <a:srgbClr val="183648"/>
                </a:solidFill>
                <a:latin typeface="DejaVu Sans"/>
                <a:ea typeface="DejaVu Sans"/>
                <a:cs typeface="Times New Roman" panose="02020603050405020304" pitchFamily="18" charset="0"/>
              </a:rPr>
              <a:t>личностная и деятельностная составляющие</a:t>
            </a:r>
            <a:endParaRPr lang="ru-RU" altLang="ru-RU" sz="2000" dirty="0"/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xmlns="" id="{F657008A-4D04-4F37-B521-5D35D6999B40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66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6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6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65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Критерии для школы искусств связываем с задачами художественного обучения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70776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-0">
            <a:extLst>
              <a:ext uri="{FF2B5EF4-FFF2-40B4-BE49-F238E27FC236}">
                <a16:creationId xmlns:a16="http://schemas.microsoft.com/office/drawing/2014/main" xmlns="" id="{E1F14858-ADAA-4E5D-A4F2-23310C313CB8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Пять направлений диагностики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86F56E6F-FADC-47B3-B16A-86CDE3845C19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04 / 13</a:t>
            </a:r>
            <a:endParaRPr lang="ru-RU" alt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2B43A46E-F7C3-4F2D-A334-F020AA092578}"/>
              </a:ext>
            </a:extLst>
          </p:cNvPr>
          <p:cNvSpPr>
            <a:spLocks noGrp="1"/>
          </p:cNvSpPr>
          <p:nvPr/>
        </p:nvSpPr>
        <p:spPr>
          <a:xfrm>
            <a:off x="619125" y="1714500"/>
            <a:ext cx="419100" cy="41910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  <a:endParaRPr lang="ru-RU" altLang="ru-RU"/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xmlns="" id="{1F945902-D33A-4AC3-9035-0EC06B1FFBCA}"/>
              </a:ext>
            </a:extLst>
          </p:cNvPr>
          <p:cNvSpPr>
            <a:spLocks noGrp="1"/>
          </p:cNvSpPr>
          <p:nvPr/>
        </p:nvSpPr>
        <p:spPr>
          <a:xfrm>
            <a:off x="1257300" y="1685925"/>
            <a:ext cx="44291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Потребности ребёнка</a:t>
            </a:r>
            <a:endParaRPr lang="ru-RU" altLang="ru-RU"/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xmlns="" id="{06A7CF7B-65C0-4EBA-90A8-C51446A1CF0A}"/>
              </a:ext>
            </a:extLst>
          </p:cNvPr>
          <p:cNvSpPr>
            <a:spLocks noGrp="1"/>
          </p:cNvSpPr>
          <p:nvPr/>
        </p:nvSpPr>
        <p:spPr>
          <a:xfrm>
            <a:off x="5962650" y="1714500"/>
            <a:ext cx="5429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Определяет доступный способ объяснения и ответа</a:t>
            </a:r>
            <a:endParaRPr lang="ru-RU" altLang="ru-RU"/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75C1F2B2-9168-4394-8FF3-166A2664C714}"/>
              </a:ext>
            </a:extLst>
          </p:cNvPr>
          <p:cNvSpPr>
            <a:spLocks noGrp="1"/>
          </p:cNvSpPr>
          <p:nvPr/>
        </p:nvSpPr>
        <p:spPr>
          <a:xfrm>
            <a:off x="1257300" y="2409825"/>
            <a:ext cx="10144125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0746631F-7ACF-4D48-B556-02261F884E27}"/>
              </a:ext>
            </a:extLst>
          </p:cNvPr>
          <p:cNvSpPr>
            <a:spLocks noGrp="1"/>
          </p:cNvSpPr>
          <p:nvPr/>
        </p:nvSpPr>
        <p:spPr>
          <a:xfrm>
            <a:off x="619125" y="2581275"/>
            <a:ext cx="419100" cy="41910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  <a:endParaRPr lang="ru-RU" altLang="ru-RU"/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xmlns="" id="{99712F56-36D8-458F-9004-EF76115ECB28}"/>
              </a:ext>
            </a:extLst>
          </p:cNvPr>
          <p:cNvSpPr>
            <a:spLocks noGrp="1"/>
          </p:cNvSpPr>
          <p:nvPr/>
        </p:nvSpPr>
        <p:spPr>
          <a:xfrm>
            <a:off x="1257300" y="2552700"/>
            <a:ext cx="44291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Адаптация задания</a:t>
            </a:r>
            <a:endParaRPr lang="ru-RU" altLang="ru-RU"/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xmlns="" id="{852D0324-42EE-4D1E-93A5-F237BBFCF047}"/>
              </a:ext>
            </a:extLst>
          </p:cNvPr>
          <p:cNvSpPr>
            <a:spLocks noGrp="1"/>
          </p:cNvSpPr>
          <p:nvPr/>
        </p:nvSpPr>
        <p:spPr>
          <a:xfrm>
            <a:off x="5962650" y="2581275"/>
            <a:ext cx="5429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Сохраняет учебную цель и выбирает посильный объём</a:t>
            </a:r>
            <a:endParaRPr lang="ru-RU" altLang="ru-RU"/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F2250CA5-AFF2-4134-9609-8B7ECACE7FD3}"/>
              </a:ext>
            </a:extLst>
          </p:cNvPr>
          <p:cNvSpPr>
            <a:spLocks noGrp="1"/>
          </p:cNvSpPr>
          <p:nvPr/>
        </p:nvSpPr>
        <p:spPr>
          <a:xfrm>
            <a:off x="1257300" y="3276600"/>
            <a:ext cx="10144125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EC5D9546-01A3-448D-B11A-04867E7098B8}"/>
              </a:ext>
            </a:extLst>
          </p:cNvPr>
          <p:cNvSpPr>
            <a:spLocks noGrp="1"/>
          </p:cNvSpPr>
          <p:nvPr/>
        </p:nvSpPr>
        <p:spPr>
          <a:xfrm>
            <a:off x="619125" y="3448050"/>
            <a:ext cx="419100" cy="41910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  <a:endParaRPr lang="ru-RU" altLang="ru-RU"/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xmlns="" id="{1791C54A-A652-487D-AECC-D334C9CE3C1C}"/>
              </a:ext>
            </a:extLst>
          </p:cNvPr>
          <p:cNvSpPr>
            <a:spLocks noGrp="1"/>
          </p:cNvSpPr>
          <p:nvPr/>
        </p:nvSpPr>
        <p:spPr>
          <a:xfrm>
            <a:off x="1257300" y="3419475"/>
            <a:ext cx="44291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Взаимодействие</a:t>
            </a:r>
            <a:endParaRPr lang="ru-RU" altLang="ru-RU"/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xmlns="" id="{70635233-78E1-4091-B773-CEF393402177}"/>
              </a:ext>
            </a:extLst>
          </p:cNvPr>
          <p:cNvSpPr>
            <a:spLocks noGrp="1"/>
          </p:cNvSpPr>
          <p:nvPr/>
        </p:nvSpPr>
        <p:spPr>
          <a:xfrm>
            <a:off x="5962650" y="3448050"/>
            <a:ext cx="5429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Организует сигналы, роли и время для ответа</a:t>
            </a:r>
            <a:endParaRPr lang="ru-RU" altLang="ru-RU"/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B01D29C7-D19B-42CA-8DB9-0DF8E79833C6}"/>
              </a:ext>
            </a:extLst>
          </p:cNvPr>
          <p:cNvSpPr>
            <a:spLocks noGrp="1"/>
          </p:cNvSpPr>
          <p:nvPr/>
        </p:nvSpPr>
        <p:spPr>
          <a:xfrm>
            <a:off x="1257300" y="4143375"/>
            <a:ext cx="10144125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D4F2DE51-3315-48BF-81B1-D86EE43BEF5F}"/>
              </a:ext>
            </a:extLst>
          </p:cNvPr>
          <p:cNvSpPr>
            <a:spLocks noGrp="1"/>
          </p:cNvSpPr>
          <p:nvPr/>
        </p:nvSpPr>
        <p:spPr>
          <a:xfrm>
            <a:off x="619125" y="4314825"/>
            <a:ext cx="419100" cy="41910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  <a:endParaRPr lang="ru-RU" altLang="ru-RU"/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xmlns="" id="{4F1E32FA-6C5C-4C08-9860-4D4D2DF2C4D1}"/>
              </a:ext>
            </a:extLst>
          </p:cNvPr>
          <p:cNvSpPr>
            <a:spLocks noGrp="1"/>
          </p:cNvSpPr>
          <p:nvPr/>
        </p:nvSpPr>
        <p:spPr>
          <a:xfrm>
            <a:off x="1257300" y="4286250"/>
            <a:ext cx="44291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Индивидуальная динамика</a:t>
            </a:r>
            <a:endParaRPr lang="ru-RU" altLang="ru-RU"/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xmlns="" id="{D1C45C89-2D32-46D7-8AE2-272142984D03}"/>
              </a:ext>
            </a:extLst>
          </p:cNvPr>
          <p:cNvSpPr>
            <a:spLocks noGrp="1"/>
          </p:cNvSpPr>
          <p:nvPr/>
        </p:nvSpPr>
        <p:spPr>
          <a:xfrm>
            <a:off x="5962650" y="4314825"/>
            <a:ext cx="5429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Описывает изменение конкретного умения</a:t>
            </a:r>
            <a:endParaRPr lang="ru-RU" altLang="ru-RU"/>
          </a:p>
        </p:txBody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9CEF7C87-6B9E-4767-882E-8E089BC82863}"/>
              </a:ext>
            </a:extLst>
          </p:cNvPr>
          <p:cNvSpPr>
            <a:spLocks noGrp="1"/>
          </p:cNvSpPr>
          <p:nvPr/>
        </p:nvSpPr>
        <p:spPr>
          <a:xfrm>
            <a:off x="1257300" y="5010150"/>
            <a:ext cx="10144125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8C31FD91-1FAD-4F0F-9DE5-A8ACB0FCC7D8}"/>
              </a:ext>
            </a:extLst>
          </p:cNvPr>
          <p:cNvSpPr>
            <a:spLocks noGrp="1"/>
          </p:cNvSpPr>
          <p:nvPr/>
        </p:nvSpPr>
        <p:spPr>
          <a:xfrm>
            <a:off x="619125" y="5181600"/>
            <a:ext cx="419100" cy="41910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  <a:endParaRPr lang="ru-RU" altLang="ru-RU"/>
          </a:p>
        </p:txBody>
      </p:sp>
      <p:sp>
        <p:nvSpPr>
          <p:cNvPr id="20" name="text-19">
            <a:extLst>
              <a:ext uri="{FF2B5EF4-FFF2-40B4-BE49-F238E27FC236}">
                <a16:creationId xmlns:a16="http://schemas.microsoft.com/office/drawing/2014/main" xmlns="" id="{5886EBAA-7F38-46F3-8AF6-32631B423013}"/>
              </a:ext>
            </a:extLst>
          </p:cNvPr>
          <p:cNvSpPr>
            <a:spLocks noGrp="1"/>
          </p:cNvSpPr>
          <p:nvPr/>
        </p:nvSpPr>
        <p:spPr>
          <a:xfrm>
            <a:off x="1257300" y="5153025"/>
            <a:ext cx="44291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Сотрудничество и рефлексия</a:t>
            </a:r>
            <a:endParaRPr lang="ru-RU" altLang="ru-RU"/>
          </a:p>
        </p:txBody>
      </p:sp>
      <p:sp>
        <p:nvSpPr>
          <p:cNvPr id="21" name="text-20">
            <a:extLst>
              <a:ext uri="{FF2B5EF4-FFF2-40B4-BE49-F238E27FC236}">
                <a16:creationId xmlns:a16="http://schemas.microsoft.com/office/drawing/2014/main" xmlns="" id="{B8F9D524-CE1C-4549-95F0-CBA6492C8F09}"/>
              </a:ext>
            </a:extLst>
          </p:cNvPr>
          <p:cNvSpPr>
            <a:spLocks noGrp="1"/>
          </p:cNvSpPr>
          <p:nvPr/>
        </p:nvSpPr>
        <p:spPr>
          <a:xfrm>
            <a:off x="5962650" y="5181600"/>
            <a:ext cx="5429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Формулирует запрос и пересматривает решение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4570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Соединитель: уступ 14">
            <a:extLst>
              <a:ext uri="{FF2B5EF4-FFF2-40B4-BE49-F238E27FC236}">
                <a16:creationId xmlns:a16="http://schemas.microsoft.com/office/drawing/2014/main" xmlns="" id="{D14F8B70-5A7E-4FFC-9795-FECA00BE9DEF}"/>
              </a:ext>
            </a:extLst>
          </p:cNvPr>
          <p:cNvCxnSpPr>
            <a:stCxn id="9" idx="2"/>
            <a:endCxn id="12" idx="0"/>
          </p:cNvCxnSpPr>
          <p:nvPr/>
        </p:nvCxnSpPr>
        <p:spPr>
          <a:xfrm flipH="1">
            <a:off x="6096000" y="3438525"/>
            <a:ext cx="3862388" cy="8191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257E85"/>
            </a:solidFill>
            <a:prstDash val="solid"/>
            <a:tailEnd type="triangle" w="sm" len="sm"/>
          </a:ln>
        </p:spPr>
      </p:cxnSp>
      <p:cxnSp>
        <p:nvCxnSpPr>
          <p:cNvPr id="14" name="Соединитель: уступ 13">
            <a:extLst>
              <a:ext uri="{FF2B5EF4-FFF2-40B4-BE49-F238E27FC236}">
                <a16:creationId xmlns:a16="http://schemas.microsoft.com/office/drawing/2014/main" xmlns="" id="{B1E23D4C-C601-4B8A-B840-AC490651F130}"/>
              </a:ext>
            </a:extLst>
          </p:cNvPr>
          <p:cNvCxnSpPr>
            <a:stCxn id="6" idx="2"/>
            <a:endCxn id="12" idx="0"/>
          </p:cNvCxnSpPr>
          <p:nvPr/>
        </p:nvCxnSpPr>
        <p:spPr>
          <a:xfrm>
            <a:off x="6091238" y="3438525"/>
            <a:ext cx="4763" cy="8191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257E85"/>
            </a:solidFill>
            <a:prstDash val="solid"/>
            <a:tailEnd type="triangle" w="sm" len="sm"/>
          </a:ln>
        </p:spPr>
      </p:cxnSp>
      <p:cxnSp>
        <p:nvCxnSpPr>
          <p:cNvPr id="13" name="Соединитель: уступ 12">
            <a:extLst>
              <a:ext uri="{FF2B5EF4-FFF2-40B4-BE49-F238E27FC236}">
                <a16:creationId xmlns:a16="http://schemas.microsoft.com/office/drawing/2014/main" xmlns="" id="{B45D8D9F-AB1A-44C0-BEE7-27B9AD8FB58A}"/>
              </a:ext>
            </a:extLst>
          </p:cNvPr>
          <p:cNvCxnSpPr>
            <a:stCxn id="3" idx="2"/>
            <a:endCxn id="12" idx="0"/>
          </p:cNvCxnSpPr>
          <p:nvPr/>
        </p:nvCxnSpPr>
        <p:spPr>
          <a:xfrm>
            <a:off x="2224088" y="3438525"/>
            <a:ext cx="3871913" cy="8191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257E85"/>
            </a:solidFill>
            <a:prstDash val="solid"/>
            <a:tailEnd type="triangle" w="sm" len="sm"/>
          </a:ln>
        </p:spPr>
      </p:cxnSp>
      <p:sp>
        <p:nvSpPr>
          <p:cNvPr id="18" name="text-0">
            <a:extLst>
              <a:ext uri="{FF2B5EF4-FFF2-40B4-BE49-F238E27FC236}">
                <a16:creationId xmlns:a16="http://schemas.microsoft.com/office/drawing/2014/main" xmlns="" id="{E0216435-3E54-490D-A472-23CD51C4E9EE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Сопоставление данных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07DEA16E-B743-4138-8180-B814EA5D66D6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05 / 13</a:t>
            </a:r>
            <a:endParaRPr lang="ru-RU" alt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F372DB2-AA6A-471C-84AB-4FC153D0167E}"/>
              </a:ext>
            </a:extLst>
          </p:cNvPr>
          <p:cNvSpPr>
            <a:spLocks noGrp="1"/>
          </p:cNvSpPr>
          <p:nvPr/>
        </p:nvSpPr>
        <p:spPr>
          <a:xfrm>
            <a:off x="619125" y="1790700"/>
            <a:ext cx="3209925" cy="1647825"/>
          </a:xfrm>
          <a:prstGeom prst="rect">
            <a:avLst/>
          </a:prstGeom>
          <a:solidFill>
            <a:srgbClr val="E7EFEF"/>
          </a:solidFill>
          <a:ln w="0">
            <a:noFill/>
            <a:prstDash val="solid"/>
          </a:ln>
        </p:spPr>
      </p:sp>
      <p:sp>
        <p:nvSpPr>
          <p:cNvPr id="4" name="text-3">
            <a:extLst>
              <a:ext uri="{FF2B5EF4-FFF2-40B4-BE49-F238E27FC236}">
                <a16:creationId xmlns:a16="http://schemas.microsoft.com/office/drawing/2014/main" xmlns="" id="{61DB70E6-2C74-41EB-B904-68FAB3850E28}"/>
              </a:ext>
            </a:extLst>
          </p:cNvPr>
          <p:cNvSpPr>
            <a:spLocks noGrp="1"/>
          </p:cNvSpPr>
          <p:nvPr/>
        </p:nvSpPr>
        <p:spPr>
          <a:xfrm>
            <a:off x="828675" y="2019300"/>
            <a:ext cx="27908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Самооценка</a:t>
            </a:r>
            <a:endParaRPr lang="ru-RU" altLang="ru-RU"/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xmlns="" id="{29103C4F-DA83-4A44-B3A1-A6A57B29DDB2}"/>
              </a:ext>
            </a:extLst>
          </p:cNvPr>
          <p:cNvSpPr>
            <a:spLocks noGrp="1"/>
          </p:cNvSpPr>
          <p:nvPr/>
        </p:nvSpPr>
        <p:spPr>
          <a:xfrm>
            <a:off x="828675" y="2628900"/>
            <a:ext cx="27908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Как педагог</a:t>
            </a:r>
            <a:endParaRPr lang="ru-RU" altLang="ru-RU"/>
          </a:p>
          <a:p>
            <a:pPr algn="l">
              <a:def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описывает трудность</a:t>
            </a:r>
            <a:endParaRPr lang="ru-RU" alt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2E3C990-11EB-4411-B3FC-5F6E959062F1}"/>
              </a:ext>
            </a:extLst>
          </p:cNvPr>
          <p:cNvSpPr>
            <a:spLocks noGrp="1"/>
          </p:cNvSpPr>
          <p:nvPr/>
        </p:nvSpPr>
        <p:spPr>
          <a:xfrm>
            <a:off x="4486275" y="1790700"/>
            <a:ext cx="3209925" cy="1647825"/>
          </a:xfrm>
          <a:prstGeom prst="rect">
            <a:avLst/>
          </a:prstGeom>
          <a:solidFill>
            <a:srgbClr val="E7EFEF"/>
          </a:solidFill>
          <a:ln w="0">
            <a:noFill/>
            <a:prstDash val="solid"/>
          </a:ln>
        </p:spPr>
      </p:sp>
      <p:sp>
        <p:nvSpPr>
          <p:cNvPr id="7" name="text-6">
            <a:extLst>
              <a:ext uri="{FF2B5EF4-FFF2-40B4-BE49-F238E27FC236}">
                <a16:creationId xmlns:a16="http://schemas.microsoft.com/office/drawing/2014/main" xmlns="" id="{92FE3F47-B453-4986-BC7D-290F0A193351}"/>
              </a:ext>
            </a:extLst>
          </p:cNvPr>
          <p:cNvSpPr>
            <a:spLocks noGrp="1"/>
          </p:cNvSpPr>
          <p:nvPr/>
        </p:nvSpPr>
        <p:spPr>
          <a:xfrm>
            <a:off x="4695825" y="2019300"/>
            <a:ext cx="27908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Разбор задания</a:t>
            </a:r>
            <a:endParaRPr lang="ru-RU" altLang="ru-RU"/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xmlns="" id="{4FDF0B85-B048-4629-B5E3-C12F43B23C80}"/>
              </a:ext>
            </a:extLst>
          </p:cNvPr>
          <p:cNvSpPr>
            <a:spLocks noGrp="1"/>
          </p:cNvSpPr>
          <p:nvPr/>
        </p:nvSpPr>
        <p:spPr>
          <a:xfrm>
            <a:off x="4695825" y="2628900"/>
            <a:ext cx="27908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Почему выбирает</a:t>
            </a:r>
            <a:endParaRPr lang="ru-RU" altLang="ru-RU"/>
          </a:p>
          <a:p>
            <a:pPr algn="l">
              <a:def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задание и помощь</a:t>
            </a:r>
            <a:endParaRPr lang="ru-RU" alt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6A7E153-D555-4B1E-BF99-F6BC4FD735EC}"/>
              </a:ext>
            </a:extLst>
          </p:cNvPr>
          <p:cNvSpPr>
            <a:spLocks noGrp="1"/>
          </p:cNvSpPr>
          <p:nvPr/>
        </p:nvSpPr>
        <p:spPr>
          <a:xfrm>
            <a:off x="8353425" y="1790700"/>
            <a:ext cx="3209925" cy="1647825"/>
          </a:xfrm>
          <a:prstGeom prst="rect">
            <a:avLst/>
          </a:prstGeom>
          <a:solidFill>
            <a:srgbClr val="E7EFEF"/>
          </a:solidFill>
          <a:ln w="0">
            <a:noFill/>
            <a:prstDash val="solid"/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xmlns="" id="{C979D8F2-B2D1-4A00-B0CA-9B48DA631E20}"/>
              </a:ext>
            </a:extLst>
          </p:cNvPr>
          <p:cNvSpPr>
            <a:spLocks noGrp="1"/>
          </p:cNvSpPr>
          <p:nvPr/>
        </p:nvSpPr>
        <p:spPr>
          <a:xfrm>
            <a:off x="8562975" y="2019300"/>
            <a:ext cx="27908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Наблюдение</a:t>
            </a:r>
            <a:endParaRPr lang="ru-RU" altLang="ru-RU"/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xmlns="" id="{461430DB-72DC-4D42-9C4B-A25C5A2573BF}"/>
              </a:ext>
            </a:extLst>
          </p:cNvPr>
          <p:cNvSpPr>
            <a:spLocks noGrp="1"/>
          </p:cNvSpPr>
          <p:nvPr/>
        </p:nvSpPr>
        <p:spPr>
          <a:xfrm>
            <a:off x="8562975" y="2628900"/>
            <a:ext cx="27908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Что происходит</a:t>
            </a:r>
            <a:endParaRPr lang="ru-RU" altLang="ru-RU"/>
          </a:p>
          <a:p>
            <a:pPr algn="l">
              <a:def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на занятии</a:t>
            </a:r>
            <a:endParaRPr lang="ru-RU" alt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E13C476-AF7D-4546-9EDB-ECAAE296B5C2}"/>
              </a:ext>
            </a:extLst>
          </p:cNvPr>
          <p:cNvSpPr>
            <a:spLocks noGrp="1"/>
          </p:cNvSpPr>
          <p:nvPr/>
        </p:nvSpPr>
        <p:spPr>
          <a:xfrm>
            <a:off x="3714750" y="4257675"/>
            <a:ext cx="4762500" cy="800100"/>
          </a:xfrm>
          <a:prstGeom prst="rect">
            <a:avLst/>
          </a:prstGeom>
          <a:solidFill>
            <a:srgbClr val="183648"/>
          </a:solidFill>
          <a:ln w="0">
            <a:noFill/>
            <a:prstDash val="solid"/>
          </a:ln>
        </p:spPr>
        <p:txBody>
          <a:bodyPr lIns="114300" tIns="114300" rIns="114300" bIns="114300" anchor="ctr"/>
          <a:lstStyle>
            <a:defPPr algn="ctr">
              <a:defRPr lang="ru-RU" altLang="ru-RU"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Обоснованный методический запрос</a:t>
            </a:r>
            <a:endParaRPr lang="ru-RU" altLang="ru-RU"/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xmlns="" id="{00BA49A1-4D35-4DDF-9922-24E981EE5D78}"/>
              </a:ext>
            </a:extLst>
          </p:cNvPr>
          <p:cNvSpPr>
            <a:spLocks noGrp="1"/>
          </p:cNvSpPr>
          <p:nvPr/>
        </p:nvSpPr>
        <p:spPr>
          <a:xfrm>
            <a:off x="609600" y="5448300"/>
            <a:ext cx="10953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Ясные критерии    Несколько эпизодов    Согласованное наблюдение</a:t>
            </a:r>
            <a:endParaRPr lang="ru-RU" altLang="ru-RU"/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xmlns="" id="{021BCE0E-0B39-4BCA-9DFE-A079081E6AE5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85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57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57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57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Самооценка помогает уточнить запрос. Она не даёт общего балла компетентности.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9336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xmlns="" id="{A34289BA-9A79-48D4-96B1-FF0AA8239FED}"/>
              </a:ext>
            </a:extLst>
          </p:cNvPr>
          <p:cNvCxnSpPr>
            <a:stCxn id="12" idx="6"/>
            <a:endCxn id="15" idx="2"/>
          </p:cNvCxnSpPr>
          <p:nvPr/>
        </p:nvCxnSpPr>
        <p:spPr>
          <a:xfrm>
            <a:off x="8715375" y="2200275"/>
            <a:ext cx="1704975" cy="0"/>
          </a:xfrm>
          <a:prstGeom prst="straightConnector1">
            <a:avLst/>
          </a:prstGeom>
          <a:ln w="19050">
            <a:solidFill>
              <a:srgbClr val="257E85"/>
            </a:solidFill>
            <a:prstDash val="solid"/>
            <a:tailEnd type="triangle" w="sm" len="sm"/>
          </a:ln>
        </p:spPr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xmlns="" id="{55341669-0826-441E-B497-86EBD8CDD972}"/>
              </a:ext>
            </a:extLst>
          </p:cNvPr>
          <p:cNvCxnSpPr>
            <a:stCxn id="9" idx="6"/>
            <a:endCxn id="12" idx="2"/>
          </p:cNvCxnSpPr>
          <p:nvPr/>
        </p:nvCxnSpPr>
        <p:spPr>
          <a:xfrm>
            <a:off x="6419850" y="2200275"/>
            <a:ext cx="1704975" cy="0"/>
          </a:xfrm>
          <a:prstGeom prst="straightConnector1">
            <a:avLst/>
          </a:prstGeom>
          <a:ln w="19050">
            <a:solidFill>
              <a:srgbClr val="257E85"/>
            </a:solidFill>
            <a:prstDash val="solid"/>
            <a:tailEnd type="triangle" w="sm" len="sm"/>
          </a:ln>
        </p:spPr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F34A5977-2B42-45E4-9592-DDE22EF175F7}"/>
              </a:ext>
            </a:extLst>
          </p:cNvPr>
          <p:cNvCxnSpPr>
            <a:stCxn id="6" idx="6"/>
            <a:endCxn id="9" idx="2"/>
          </p:cNvCxnSpPr>
          <p:nvPr/>
        </p:nvCxnSpPr>
        <p:spPr>
          <a:xfrm>
            <a:off x="4124325" y="2200275"/>
            <a:ext cx="1704975" cy="0"/>
          </a:xfrm>
          <a:prstGeom prst="straightConnector1">
            <a:avLst/>
          </a:prstGeom>
          <a:ln w="19050">
            <a:solidFill>
              <a:srgbClr val="257E85"/>
            </a:solidFill>
            <a:prstDash val="solid"/>
            <a:tailEnd type="triangle" w="sm" len="sm"/>
          </a:ln>
        </p:spPr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E6C8C0FD-0F4C-4A19-83F4-65B3B03848FB}"/>
              </a:ext>
            </a:extLst>
          </p:cNvPr>
          <p:cNvCxnSpPr>
            <a:stCxn id="3" idx="6"/>
            <a:endCxn id="6" idx="2"/>
          </p:cNvCxnSpPr>
          <p:nvPr/>
        </p:nvCxnSpPr>
        <p:spPr>
          <a:xfrm>
            <a:off x="1828800" y="2200275"/>
            <a:ext cx="1704975" cy="0"/>
          </a:xfrm>
          <a:prstGeom prst="straightConnector1">
            <a:avLst/>
          </a:prstGeom>
          <a:ln w="19050">
            <a:solidFill>
              <a:srgbClr val="257E85"/>
            </a:solidFill>
            <a:prstDash val="solid"/>
            <a:tailEnd type="triangle" w="sm" len="sm"/>
          </a:ln>
        </p:spPr>
      </p:cxnSp>
      <p:sp>
        <p:nvSpPr>
          <p:cNvPr id="23" name="text-0">
            <a:extLst>
              <a:ext uri="{FF2B5EF4-FFF2-40B4-BE49-F238E27FC236}">
                <a16:creationId xmlns:a16="http://schemas.microsoft.com/office/drawing/2014/main" xmlns="" id="{5170F056-C486-42A5-96B8-68B08C4F5E07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Последовательность диагностики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975AE4C0-15DB-4555-AFE7-33BD5BF518DB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06 / 13</a:t>
            </a:r>
            <a:endParaRPr lang="ru-RU" alt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C1C84E69-FAE3-4467-ACC0-96E37D1CD312}"/>
              </a:ext>
            </a:extLst>
          </p:cNvPr>
          <p:cNvSpPr>
            <a:spLocks noGrp="1"/>
          </p:cNvSpPr>
          <p:nvPr/>
        </p:nvSpPr>
        <p:spPr>
          <a:xfrm>
            <a:off x="1238250" y="1905000"/>
            <a:ext cx="590550" cy="59055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  <a:endParaRPr lang="ru-RU" altLang="ru-RU"/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xmlns="" id="{07D9D1FC-E27C-45D9-B726-61A4B510B3E9}"/>
              </a:ext>
            </a:extLst>
          </p:cNvPr>
          <p:cNvSpPr>
            <a:spLocks noGrp="1"/>
          </p:cNvSpPr>
          <p:nvPr/>
        </p:nvSpPr>
        <p:spPr>
          <a:xfrm>
            <a:off x="619125" y="2819400"/>
            <a:ext cx="200977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Описать</a:t>
            </a:r>
            <a:endParaRPr lang="ru-RU" altLang="ru-RU"/>
          </a:p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трудность</a:t>
            </a:r>
            <a:endParaRPr lang="ru-RU" altLang="ru-RU"/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xmlns="" id="{4A8DE44F-7328-4FA9-9719-5DD9F1FE976D}"/>
              </a:ext>
            </a:extLst>
          </p:cNvPr>
          <p:cNvSpPr>
            <a:spLocks noGrp="1"/>
          </p:cNvSpPr>
          <p:nvPr/>
        </p:nvSpPr>
        <p:spPr>
          <a:xfrm>
            <a:off x="619125" y="3933825"/>
            <a:ext cx="2009775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Цель и наблюдаемый</a:t>
            </a:r>
            <a:endParaRPr lang="ru-RU" altLang="ru-RU"/>
          </a:p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результат</a:t>
            </a:r>
            <a:endParaRPr lang="ru-RU" alt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413B77F4-3531-4D1E-BF9B-0D285210A335}"/>
              </a:ext>
            </a:extLst>
          </p:cNvPr>
          <p:cNvSpPr>
            <a:spLocks noGrp="1"/>
          </p:cNvSpPr>
          <p:nvPr/>
        </p:nvSpPr>
        <p:spPr>
          <a:xfrm>
            <a:off x="3533775" y="1905000"/>
            <a:ext cx="590550" cy="59055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  <a:endParaRPr lang="ru-RU" altLang="ru-RU"/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xmlns="" id="{32AC2376-EA8E-4649-A98F-A7A74E584B32}"/>
              </a:ext>
            </a:extLst>
          </p:cNvPr>
          <p:cNvSpPr>
            <a:spLocks noGrp="1"/>
          </p:cNvSpPr>
          <p:nvPr/>
        </p:nvSpPr>
        <p:spPr>
          <a:xfrm>
            <a:off x="2914650" y="2819400"/>
            <a:ext cx="200977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Собрать</a:t>
            </a:r>
            <a:endParaRPr lang="ru-RU" altLang="ru-RU"/>
          </a:p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данные</a:t>
            </a:r>
            <a:endParaRPr lang="ru-RU" altLang="ru-RU"/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xmlns="" id="{11C7F8EF-171D-4D97-80E9-13F7E4289D2D}"/>
              </a:ext>
            </a:extLst>
          </p:cNvPr>
          <p:cNvSpPr>
            <a:spLocks noGrp="1"/>
          </p:cNvSpPr>
          <p:nvPr/>
        </p:nvSpPr>
        <p:spPr>
          <a:xfrm>
            <a:off x="2914650" y="3933825"/>
            <a:ext cx="2009775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Задание, действия</a:t>
            </a:r>
            <a:endParaRPr lang="ru-RU" altLang="ru-RU"/>
          </a:p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и условия</a:t>
            </a:r>
            <a:endParaRPr lang="ru-RU" alt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F9AF6DAD-310D-4F16-9EEF-6D8E82A81F16}"/>
              </a:ext>
            </a:extLst>
          </p:cNvPr>
          <p:cNvSpPr>
            <a:spLocks noGrp="1"/>
          </p:cNvSpPr>
          <p:nvPr/>
        </p:nvSpPr>
        <p:spPr>
          <a:xfrm>
            <a:off x="5829300" y="1905000"/>
            <a:ext cx="590550" cy="59055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  <a:endParaRPr lang="ru-RU" altLang="ru-RU"/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xmlns="" id="{CB0D674B-406B-47B3-AC82-525BF7B73C10}"/>
              </a:ext>
            </a:extLst>
          </p:cNvPr>
          <p:cNvSpPr>
            <a:spLocks noGrp="1"/>
          </p:cNvSpPr>
          <p:nvPr/>
        </p:nvSpPr>
        <p:spPr>
          <a:xfrm>
            <a:off x="5210175" y="2819400"/>
            <a:ext cx="200977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Выдвинуть</a:t>
            </a:r>
            <a:endParaRPr lang="ru-RU" altLang="ru-RU"/>
          </a:p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гипотезы</a:t>
            </a:r>
            <a:endParaRPr lang="ru-RU" altLang="ru-RU"/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xmlns="" id="{045CE679-77ED-48D1-AC38-C22DD1B3147D}"/>
              </a:ext>
            </a:extLst>
          </p:cNvPr>
          <p:cNvSpPr>
            <a:spLocks noGrp="1"/>
          </p:cNvSpPr>
          <p:nvPr/>
        </p:nvSpPr>
        <p:spPr>
          <a:xfrm>
            <a:off x="5210175" y="3933825"/>
            <a:ext cx="2009775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Несколько возможных</a:t>
            </a:r>
            <a:endParaRPr lang="ru-RU" altLang="ru-RU"/>
          </a:p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объяснений</a:t>
            </a:r>
            <a:endParaRPr lang="ru-RU" alt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324D07BA-F390-41D9-9CDA-F30058BDB839}"/>
              </a:ext>
            </a:extLst>
          </p:cNvPr>
          <p:cNvSpPr>
            <a:spLocks noGrp="1"/>
          </p:cNvSpPr>
          <p:nvPr/>
        </p:nvSpPr>
        <p:spPr>
          <a:xfrm>
            <a:off x="8124825" y="1905000"/>
            <a:ext cx="590550" cy="59055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  <a:endParaRPr lang="ru-RU" altLang="ru-RU"/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xmlns="" id="{59138FFB-01F1-4343-9BC6-9D12A28E1743}"/>
              </a:ext>
            </a:extLst>
          </p:cNvPr>
          <p:cNvSpPr>
            <a:spLocks noGrp="1"/>
          </p:cNvSpPr>
          <p:nvPr/>
        </p:nvSpPr>
        <p:spPr>
          <a:xfrm>
            <a:off x="7505700" y="2819400"/>
            <a:ext cx="200977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Проверить</a:t>
            </a:r>
            <a:endParaRPr lang="ru-RU" altLang="ru-RU"/>
          </a:p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изменение</a:t>
            </a:r>
            <a:endParaRPr lang="ru-RU" altLang="ru-RU"/>
          </a:p>
        </p:txBody>
      </p:sp>
      <p:sp>
        <p:nvSpPr>
          <p:cNvPr id="14" name="text-13">
            <a:extLst>
              <a:ext uri="{FF2B5EF4-FFF2-40B4-BE49-F238E27FC236}">
                <a16:creationId xmlns:a16="http://schemas.microsoft.com/office/drawing/2014/main" xmlns="" id="{0D44A960-70BB-4AA9-9011-55B9F7875F9D}"/>
              </a:ext>
            </a:extLst>
          </p:cNvPr>
          <p:cNvSpPr>
            <a:spLocks noGrp="1"/>
          </p:cNvSpPr>
          <p:nvPr/>
        </p:nvSpPr>
        <p:spPr>
          <a:xfrm>
            <a:off x="7505700" y="3933825"/>
            <a:ext cx="2009775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Наблюдаемый признак</a:t>
            </a:r>
            <a:endParaRPr lang="ru-RU" altLang="ru-RU"/>
          </a:p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результата</a:t>
            </a:r>
            <a:endParaRPr lang="ru-RU" alt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B3489E32-1078-473F-909E-143B8ADE7D58}"/>
              </a:ext>
            </a:extLst>
          </p:cNvPr>
          <p:cNvSpPr>
            <a:spLocks noGrp="1"/>
          </p:cNvSpPr>
          <p:nvPr/>
        </p:nvSpPr>
        <p:spPr>
          <a:xfrm>
            <a:off x="10420350" y="1905000"/>
            <a:ext cx="590550" cy="59055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  <a:endParaRPr lang="ru-RU" altLang="ru-RU"/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xmlns="" id="{E62375EF-DB96-4668-9317-B42E15D8601B}"/>
              </a:ext>
            </a:extLst>
          </p:cNvPr>
          <p:cNvSpPr>
            <a:spLocks noGrp="1"/>
          </p:cNvSpPr>
          <p:nvPr/>
        </p:nvSpPr>
        <p:spPr>
          <a:xfrm>
            <a:off x="9801225" y="2819400"/>
            <a:ext cx="200977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Уточнить</a:t>
            </a:r>
            <a:endParaRPr lang="ru-RU" altLang="ru-RU"/>
          </a:p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поддержку</a:t>
            </a:r>
            <a:endParaRPr lang="ru-RU" altLang="ru-RU"/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xmlns="" id="{C134FE68-7E77-4778-98AB-1DC8B33B2C4B}"/>
              </a:ext>
            </a:extLst>
          </p:cNvPr>
          <p:cNvSpPr>
            <a:spLocks noGrp="1"/>
          </p:cNvSpPr>
          <p:nvPr/>
        </p:nvSpPr>
        <p:spPr>
          <a:xfrm>
            <a:off x="9801225" y="3933825"/>
            <a:ext cx="2009775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Действие, помощь</a:t>
            </a:r>
            <a:endParaRPr lang="ru-RU" altLang="ru-RU"/>
          </a:p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и срок проверки</a:t>
            </a:r>
            <a:endParaRPr lang="ru-RU" altLang="ru-RU"/>
          </a:p>
        </p:txBody>
      </p:sp>
      <p:sp>
        <p:nvSpPr>
          <p:cNvPr id="22" name="text-21">
            <a:extLst>
              <a:ext uri="{FF2B5EF4-FFF2-40B4-BE49-F238E27FC236}">
                <a16:creationId xmlns:a16="http://schemas.microsoft.com/office/drawing/2014/main" xmlns="" id="{6D8274E6-08F5-4D52-8225-86B8EA1CE61E}"/>
              </a:ext>
            </a:extLst>
          </p:cNvPr>
          <p:cNvSpPr>
            <a:spLocks noGrp="1"/>
          </p:cNvSpPr>
          <p:nvPr/>
        </p:nvSpPr>
        <p:spPr>
          <a:xfrm>
            <a:off x="609600" y="5505450"/>
            <a:ext cx="107156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Если наблюдения не подтверждают гипотезу, анализ продолжается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95876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xmlns="" id="{F8F0E099-96E3-4196-988A-A4101213F5C7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Хоровое занятие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A2420E3E-73EA-4BA7-B4E7-55D10A6EB0B6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07 / 13</a:t>
            </a:r>
            <a:endParaRPr lang="ru-RU" altLang="ru-RU"/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xmlns="" id="{DD6A59B3-EE7C-4243-9315-294C8FF25586}"/>
              </a:ext>
            </a:extLst>
          </p:cNvPr>
          <p:cNvSpPr>
            <a:spLocks noGrp="1"/>
          </p:cNvSpPr>
          <p:nvPr/>
        </p:nvSpPr>
        <p:spPr>
          <a:xfrm>
            <a:off x="619125" y="1343025"/>
            <a:ext cx="476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BB6048"/>
                </a:solidFill>
                <a:latin typeface="DejaVu Sans"/>
                <a:ea typeface="DejaVu Sans"/>
                <a:cs typeface="DejaVu Sans"/>
              </a:rPr>
              <a:t>Условный пример</a:t>
            </a:r>
            <a:endParaRPr lang="ru-RU" alt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0852C2-16CC-42A5-8566-0631EA2454F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609600" y="1982724"/>
            <a:ext cx="6191250" cy="4130802"/>
          </a:xfrm>
          <a:prstGeom prst="rect">
            <a:avLst/>
          </a:prstGeom>
        </p:spPr>
      </p:pic>
      <p:sp>
        <p:nvSpPr>
          <p:cNvPr id="6" name="text-4">
            <a:extLst>
              <a:ext uri="{FF2B5EF4-FFF2-40B4-BE49-F238E27FC236}">
                <a16:creationId xmlns:a16="http://schemas.microsoft.com/office/drawing/2014/main" xmlns="" id="{F7246D06-9938-4AE6-B9C8-7CD1FA5C5610}"/>
              </a:ext>
            </a:extLst>
          </p:cNvPr>
          <p:cNvSpPr>
            <a:spLocks noGrp="1"/>
          </p:cNvSpPr>
          <p:nvPr/>
        </p:nvSpPr>
        <p:spPr>
          <a:xfrm>
            <a:off x="7229475" y="1990725"/>
            <a:ext cx="41719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3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3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325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Наблюдение</a:t>
            </a:r>
            <a:endParaRPr lang="ru-RU" altLang="ru-RU"/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xmlns="" id="{E49B6FEB-8503-4173-BCD3-BC985BA3CBC2}"/>
              </a:ext>
            </a:extLst>
          </p:cNvPr>
          <p:cNvSpPr>
            <a:spLocks noGrp="1"/>
          </p:cNvSpPr>
          <p:nvPr/>
        </p:nvSpPr>
        <p:spPr>
          <a:xfrm>
            <a:off x="7229475" y="2600325"/>
            <a:ext cx="4162425" cy="1438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7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После индивидуального</a:t>
            </a:r>
            <a:endParaRPr lang="ru-RU" altLang="ru-RU"/>
          </a:p>
          <a:p>
            <a:pPr algn="l">
              <a:defRPr lang="ru-RU" altLang="ru-RU" sz="21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7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напоминания ребёнок вступает.</a:t>
            </a:r>
            <a:endParaRPr lang="ru-RU" altLang="ru-RU"/>
          </a:p>
          <a:p>
            <a:pPr algn="l">
              <a:defRPr lang="ru-RU" altLang="ru-RU" sz="217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7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Общий сигнал пропускает.</a:t>
            </a:r>
            <a:endParaRPr lang="ru-RU" altLang="ru-RU"/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xmlns="" id="{A4760F2F-ABB4-44C6-B523-121DCD96FA5D}"/>
              </a:ext>
            </a:extLst>
          </p:cNvPr>
          <p:cNvSpPr>
            <a:spLocks noGrp="1"/>
          </p:cNvSpPr>
          <p:nvPr/>
        </p:nvSpPr>
        <p:spPr>
          <a:xfrm>
            <a:off x="7229475" y="4381500"/>
            <a:ext cx="41624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75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Что требует проверки</a:t>
            </a:r>
            <a:endParaRPr lang="ru-RU" altLang="ru-RU"/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xmlns="" id="{76B89747-A7B9-48CA-B9BC-3F3B208677FD}"/>
              </a:ext>
            </a:extLst>
          </p:cNvPr>
          <p:cNvSpPr>
            <a:spLocks noGrp="1"/>
          </p:cNvSpPr>
          <p:nvPr/>
        </p:nvSpPr>
        <p:spPr>
          <a:xfrm>
            <a:off x="7229475" y="4962525"/>
            <a:ext cx="4171950" cy="1133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Видит ли сигнал?</a:t>
            </a:r>
            <a:endParaRPr lang="ru-RU" altLang="ru-RU"/>
          </a:p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Понимает ли его?</a:t>
            </a:r>
            <a:endParaRPr lang="ru-RU" altLang="ru-RU"/>
          </a:p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Освоена ли фраза?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1289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2FA180C7-6B00-4D16-83FE-9419E0771E18}"/>
              </a:ext>
            </a:extLst>
          </p:cNvPr>
          <p:cNvCxnSpPr>
            <a:stCxn id="6" idx="4"/>
            <a:endCxn id="9" idx="0"/>
          </p:cNvCxnSpPr>
          <p:nvPr/>
        </p:nvCxnSpPr>
        <p:spPr>
          <a:xfrm>
            <a:off x="838200" y="3543300"/>
            <a:ext cx="0" cy="857250"/>
          </a:xfrm>
          <a:prstGeom prst="straightConnector1">
            <a:avLst/>
          </a:prstGeom>
          <a:ln w="19050">
            <a:solidFill>
              <a:srgbClr val="257E85"/>
            </a:solidFill>
            <a:prstDash val="solid"/>
            <a:tailEnd type="triangle" w="sm" len="sm"/>
          </a:ln>
        </p:spPr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xmlns="" id="{20502560-33CA-4DEF-8EB4-F99A8042D515}"/>
              </a:ext>
            </a:extLst>
          </p:cNvPr>
          <p:cNvCxnSpPr>
            <a:stCxn id="3" idx="4"/>
            <a:endCxn id="6" idx="0"/>
          </p:cNvCxnSpPr>
          <p:nvPr/>
        </p:nvCxnSpPr>
        <p:spPr>
          <a:xfrm>
            <a:off x="838200" y="2247900"/>
            <a:ext cx="0" cy="857250"/>
          </a:xfrm>
          <a:prstGeom prst="straightConnector1">
            <a:avLst/>
          </a:prstGeom>
          <a:ln w="19050">
            <a:solidFill>
              <a:srgbClr val="257E85"/>
            </a:solidFill>
            <a:prstDash val="solid"/>
            <a:tailEnd type="triangle" w="sm" len="sm"/>
          </a:ln>
        </p:spPr>
      </p:cxnSp>
      <p:sp>
        <p:nvSpPr>
          <p:cNvPr id="17" name="text-0">
            <a:extLst>
              <a:ext uri="{FF2B5EF4-FFF2-40B4-BE49-F238E27FC236}">
                <a16:creationId xmlns:a16="http://schemas.microsoft.com/office/drawing/2014/main" xmlns="" id="{56BBF2A6-D0AD-4EAF-B67D-4D39025BEBBA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Проверка гипотезы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404692E9-8A8C-4861-9AEB-4046FC4C809F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08 / 13</a:t>
            </a:r>
            <a:endParaRPr lang="ru-RU" alt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2A3CC312-0BDE-4792-BD17-A5D478F3BF4E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438150" cy="43815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  <a:endParaRPr lang="ru-RU" altLang="ru-RU"/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xmlns="" id="{8393D6C1-F7C8-465F-A78F-11A7E51C45B1}"/>
              </a:ext>
            </a:extLst>
          </p:cNvPr>
          <p:cNvSpPr>
            <a:spLocks noGrp="1"/>
          </p:cNvSpPr>
          <p:nvPr/>
        </p:nvSpPr>
        <p:spPr>
          <a:xfrm>
            <a:off x="1266825" y="1790700"/>
            <a:ext cx="5295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Условия восприятия</a:t>
            </a:r>
            <a:endParaRPr lang="ru-RU" altLang="ru-RU"/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xmlns="" id="{D2DC88AA-453A-44EF-BE74-3160B8A3B885}"/>
              </a:ext>
            </a:extLst>
          </p:cNvPr>
          <p:cNvSpPr>
            <a:spLocks noGrp="1"/>
          </p:cNvSpPr>
          <p:nvPr/>
        </p:nvSpPr>
        <p:spPr>
          <a:xfrm>
            <a:off x="1266825" y="2333625"/>
            <a:ext cx="52959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Видимость и понятность сигнала</a:t>
            </a:r>
            <a:endParaRPr lang="ru-RU" alt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9CFDDDC4-1EBC-495A-9C98-CCD73E2724EC}"/>
              </a:ext>
            </a:extLst>
          </p:cNvPr>
          <p:cNvSpPr>
            <a:spLocks noGrp="1"/>
          </p:cNvSpPr>
          <p:nvPr/>
        </p:nvSpPr>
        <p:spPr>
          <a:xfrm>
            <a:off x="619125" y="3105150"/>
            <a:ext cx="438150" cy="43815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  <a:endParaRPr lang="ru-RU" altLang="ru-RU"/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xmlns="" id="{60824918-FA26-40F2-A0A1-E4C31F9A06D8}"/>
              </a:ext>
            </a:extLst>
          </p:cNvPr>
          <p:cNvSpPr>
            <a:spLocks noGrp="1"/>
          </p:cNvSpPr>
          <p:nvPr/>
        </p:nvSpPr>
        <p:spPr>
          <a:xfrm>
            <a:off x="1266825" y="3086100"/>
            <a:ext cx="5295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Короткая знакомая фраза</a:t>
            </a:r>
            <a:endParaRPr lang="ru-RU" altLang="ru-RU"/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xmlns="" id="{D327B45F-FB9E-4104-8475-F30207C82C70}"/>
              </a:ext>
            </a:extLst>
          </p:cNvPr>
          <p:cNvSpPr>
            <a:spLocks noGrp="1"/>
          </p:cNvSpPr>
          <p:nvPr/>
        </p:nvSpPr>
        <p:spPr>
          <a:xfrm>
            <a:off x="1266825" y="3629025"/>
            <a:ext cx="52959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Проба в спокойной обстановке</a:t>
            </a:r>
            <a:endParaRPr lang="ru-RU" alt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F15BA935-E0BD-4027-A8AD-9C10FDA97A87}"/>
              </a:ext>
            </a:extLst>
          </p:cNvPr>
          <p:cNvSpPr>
            <a:spLocks noGrp="1"/>
          </p:cNvSpPr>
          <p:nvPr/>
        </p:nvSpPr>
        <p:spPr>
          <a:xfrm>
            <a:off x="619125" y="4400550"/>
            <a:ext cx="438150" cy="438150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  <a:endParaRPr lang="ru-RU" altLang="ru-RU"/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xmlns="" id="{248B4014-6C03-44D2-92F0-A95A1CBF71D6}"/>
              </a:ext>
            </a:extLst>
          </p:cNvPr>
          <p:cNvSpPr>
            <a:spLocks noGrp="1"/>
          </p:cNvSpPr>
          <p:nvPr/>
        </p:nvSpPr>
        <p:spPr>
          <a:xfrm>
            <a:off x="1266825" y="4381500"/>
            <a:ext cx="5295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Совместное исполнение</a:t>
            </a:r>
            <a:endParaRPr lang="ru-RU" altLang="ru-RU"/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xmlns="" id="{E825052A-53B3-4DDA-BB77-EB87DDDDBF60}"/>
              </a:ext>
            </a:extLst>
          </p:cNvPr>
          <p:cNvSpPr>
            <a:spLocks noGrp="1"/>
          </p:cNvSpPr>
          <p:nvPr/>
        </p:nvSpPr>
        <p:spPr>
          <a:xfrm>
            <a:off x="1266825" y="4924425"/>
            <a:ext cx="52959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Перенос действия в группу</a:t>
            </a:r>
            <a:endParaRPr lang="ru-RU" altLang="ru-RU"/>
          </a:p>
        </p:txBody>
      </p:sp>
      <p:sp>
        <p:nvSpPr>
          <p:cNvPr id="14" name="text-13">
            <a:extLst>
              <a:ext uri="{FF2B5EF4-FFF2-40B4-BE49-F238E27FC236}">
                <a16:creationId xmlns:a16="http://schemas.microsoft.com/office/drawing/2014/main" xmlns="" id="{E839A332-BDBF-489A-BE29-35F9C6F7C321}"/>
              </a:ext>
            </a:extLst>
          </p:cNvPr>
          <p:cNvSpPr>
            <a:spLocks noGrp="1"/>
          </p:cNvSpPr>
          <p:nvPr/>
        </p:nvSpPr>
        <p:spPr>
          <a:xfrm>
            <a:off x="7410450" y="1857375"/>
            <a:ext cx="40195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3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3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325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Что фиксируем</a:t>
            </a:r>
            <a:endParaRPr lang="ru-RU" altLang="ru-RU"/>
          </a:p>
        </p:txBody>
      </p:sp>
      <p:sp>
        <p:nvSpPr>
          <p:cNvPr id="15" name="text-14">
            <a:extLst>
              <a:ext uri="{FF2B5EF4-FFF2-40B4-BE49-F238E27FC236}">
                <a16:creationId xmlns:a16="http://schemas.microsoft.com/office/drawing/2014/main" xmlns="" id="{5BC9DB1B-BC76-4880-B759-A85C78850D13}"/>
              </a:ext>
            </a:extLst>
          </p:cNvPr>
          <p:cNvSpPr>
            <a:spLocks noGrp="1"/>
          </p:cNvSpPr>
          <p:nvPr/>
        </p:nvSpPr>
        <p:spPr>
          <a:xfrm>
            <a:off x="7410450" y="2514600"/>
            <a:ext cx="400050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Своевременность вступления</a:t>
            </a:r>
            <a:endParaRPr lang="ru-RU" altLang="ru-RU"/>
          </a:p>
          <a:p>
            <a:endParaRPr lang="ru-RU" altLang="ru-RU"/>
          </a:p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Дополнительные</a:t>
            </a:r>
            <a:endParaRPr lang="ru-RU" altLang="ru-RU"/>
          </a:p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индивидуальные подсказки</a:t>
            </a:r>
            <a:endParaRPr lang="ru-RU" altLang="ru-RU"/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xmlns="" id="{579C3C75-E086-4F3F-8FF9-118499EEB466}"/>
              </a:ext>
            </a:extLst>
          </p:cNvPr>
          <p:cNvSpPr>
            <a:spLocks noGrp="1"/>
          </p:cNvSpPr>
          <p:nvPr/>
        </p:nvSpPr>
        <p:spPr>
          <a:xfrm>
            <a:off x="7410450" y="4991100"/>
            <a:ext cx="4000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1">
                <a:solidFill>
                  <a:srgbClr val="BB6048"/>
                </a:solidFill>
                <a:latin typeface="DejaVu Sans"/>
                <a:ea typeface="DejaVu Sans"/>
                <a:cs typeface="DejaVu Sans"/>
              </a:rPr>
              <a:t>Средства доступности</a:t>
            </a:r>
            <a:endParaRPr lang="ru-RU" altLang="ru-RU"/>
          </a:p>
          <a:p>
            <a:pPr algn="l">
              <a:defRPr lang="ru-RU" altLang="ru-RU" sz="21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1">
                <a:solidFill>
                  <a:srgbClr val="BB6048"/>
                </a:solidFill>
                <a:latin typeface="DejaVu Sans"/>
                <a:ea typeface="DejaVu Sans"/>
                <a:cs typeface="DejaVu Sans"/>
              </a:rPr>
              <a:t>сохраняем по потребности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8689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0">
            <a:extLst>
              <a:ext uri="{FF2B5EF4-FFF2-40B4-BE49-F238E27FC236}">
                <a16:creationId xmlns:a16="http://schemas.microsoft.com/office/drawing/2014/main" xmlns="" id="{6A9164D6-A2C7-4E74-83CC-99AA8DBF1159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Поддержка по выявленной причине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B4F59181-0D41-4A0D-9D9D-F8367155B1E3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09 / 13</a:t>
            </a:r>
            <a:endParaRPr lang="ru-RU" alt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CD9DA4BE-8BF5-4535-B67A-040F730DD6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537013124"/>
              </p:ext>
            </p:extLst>
          </p:nvPr>
        </p:nvGraphicFramePr>
        <p:xfrm>
          <a:off x="1661788" y="1137451"/>
          <a:ext cx="7899461" cy="5121305"/>
        </p:xfrm>
        <a:graphic>
          <a:graphicData uri="http://schemas.openxmlformats.org/drawingml/2006/table">
            <a:tbl>
              <a:tblPr/>
              <a:tblGrid>
                <a:gridCol w="33455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539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24261">
                <a:tc>
                  <a:txBody>
                    <a:bodyPr/>
                    <a:lstStyle/>
                    <a:p>
                      <a:r>
                        <a:rPr lang="ru-RU" altLang="ru-RU" sz="1725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Выявленная потребность</a:t>
                      </a:r>
                      <a:endParaRPr lang="ru-RU" altLang="ru-RU" dirty="0"/>
                    </a:p>
                  </a:txBody>
                  <a:tcPr anchor="ctr">
                    <a:lnL w="9525">
                      <a:solidFill>
                        <a:srgbClr val="D8DFDF"/>
                      </a:solidFill>
                      <a:prstDash val="solid"/>
                    </a:lnL>
                    <a:lnR w="9525">
                      <a:solidFill>
                        <a:srgbClr val="D8DFDF"/>
                      </a:solidFill>
                      <a:prstDash val="solid"/>
                    </a:lnR>
                    <a:lnT w="9525">
                      <a:solidFill>
                        <a:srgbClr val="D8DFDF"/>
                      </a:solidFill>
                      <a:prstDash val="solid"/>
                    </a:lnT>
                    <a:lnB w="9525">
                      <a:solidFill>
                        <a:srgbClr val="D8DFDF"/>
                      </a:solidFill>
                      <a:prstDash val="solid"/>
                    </a:lnB>
                    <a:solidFill>
                      <a:srgbClr val="1836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ru-RU"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Методическая поддержка</a:t>
                      </a:r>
                      <a:endParaRPr lang="ru-RU" altLang="ru-RU"/>
                    </a:p>
                  </a:txBody>
                  <a:tcPr anchor="ctr">
                    <a:lnL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8DFDF"/>
                      </a:solidFill>
                      <a:prstDash val="solid"/>
                    </a:lnR>
                    <a:lnT w="9525">
                      <a:solidFill>
                        <a:srgbClr val="D8DFDF"/>
                      </a:solidFill>
                      <a:prstDash val="solid"/>
                    </a:lnT>
                    <a:lnB w="9525">
                      <a:solidFill>
                        <a:srgbClr val="D8DFDF"/>
                      </a:solidFill>
                      <a:prstDash val="solid"/>
                    </a:lnB>
                    <a:solidFill>
                      <a:srgbClr val="1836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4261">
                <a:tc>
                  <a:txBody>
                    <a:bodyPr/>
                    <a:lstStyle/>
                    <a:p>
                      <a:r>
                        <a:rPr lang="ru-RU" altLang="ru-RU" sz="1725" b="0">
                          <a:solidFill>
                            <a:srgbClr val="1836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Недостаёт знаний</a:t>
                      </a:r>
                      <a:endParaRPr lang="ru-RU" altLang="ru-RU"/>
                    </a:p>
                  </a:txBody>
                  <a:tcPr anchor="ctr">
                    <a:lnL w="9525">
                      <a:solidFill>
                        <a:srgbClr val="D8DFDF"/>
                      </a:solidFill>
                      <a:prstDash val="solid"/>
                    </a:lnL>
                    <a:lnR w="9525">
                      <a:solidFill>
                        <a:srgbClr val="D8DFDF"/>
                      </a:solidFill>
                      <a:prstDash val="solid"/>
                    </a:lnR>
                    <a:lnT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8DF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ru-RU" sz="1725" b="0">
                          <a:solidFill>
                            <a:srgbClr val="1836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Консультация и применение рекомендаций</a:t>
                      </a:r>
                      <a:endParaRPr lang="ru-RU" altLang="ru-RU"/>
                    </a:p>
                  </a:txBody>
                  <a:tcPr anchor="ctr">
                    <a:lnL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8DFDF"/>
                      </a:solidFill>
                      <a:prstDash val="solid"/>
                    </a:lnR>
                    <a:lnT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8DF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24261">
                <a:tc>
                  <a:txBody>
                    <a:bodyPr/>
                    <a:lstStyle/>
                    <a:p>
                      <a:r>
                        <a:rPr lang="ru-RU" altLang="ru-RU" sz="1725" b="0">
                          <a:solidFill>
                            <a:srgbClr val="1836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Затруднено действие</a:t>
                      </a:r>
                      <a:endParaRPr lang="ru-RU" altLang="ru-RU"/>
                    </a:p>
                  </a:txBody>
                  <a:tcPr anchor="ctr">
                    <a:lnL w="9525">
                      <a:solidFill>
                        <a:srgbClr val="D8DFDF"/>
                      </a:solidFill>
                      <a:prstDash val="solid"/>
                    </a:lnL>
                    <a:lnR w="9525">
                      <a:solidFill>
                        <a:srgbClr val="D8DFDF"/>
                      </a:solidFill>
                      <a:prstDash val="solid"/>
                    </a:lnR>
                    <a:lnT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8DFDF"/>
                      </a:solidFill>
                      <a:prstDash val="solid"/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ru-RU" sz="1725" b="0">
                          <a:solidFill>
                            <a:srgbClr val="1836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Показ, совместная проба, обратная связь</a:t>
                      </a:r>
                      <a:endParaRPr lang="ru-RU" altLang="ru-RU"/>
                    </a:p>
                  </a:txBody>
                  <a:tcPr anchor="ctr">
                    <a:lnL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8DFDF"/>
                      </a:solidFill>
                      <a:prstDash val="solid"/>
                    </a:lnR>
                    <a:lnT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8DFDF"/>
                      </a:solidFill>
                      <a:prstDash val="solid"/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4261">
                <a:tc>
                  <a:txBody>
                    <a:bodyPr/>
                    <a:lstStyle/>
                    <a:p>
                      <a:r>
                        <a:rPr lang="ru-RU" altLang="ru-RU" sz="1725" b="0">
                          <a:solidFill>
                            <a:srgbClr val="1836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Профессиональная тревога</a:t>
                      </a:r>
                      <a:endParaRPr lang="ru-RU" altLang="ru-RU"/>
                    </a:p>
                  </a:txBody>
                  <a:tcPr anchor="ctr">
                    <a:lnL w="9525">
                      <a:solidFill>
                        <a:srgbClr val="D8DFDF"/>
                      </a:solidFill>
                      <a:prstDash val="solid"/>
                    </a:lnL>
                    <a:lnR w="9525">
                      <a:solidFill>
                        <a:srgbClr val="D8DFDF"/>
                      </a:solidFill>
                      <a:prstDash val="solid"/>
                    </a:lnR>
                    <a:lnT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8DF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ru-RU" sz="1725" b="0">
                          <a:solidFill>
                            <a:srgbClr val="1836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Наставничество и помощь психолога</a:t>
                      </a:r>
                      <a:endParaRPr lang="ru-RU" altLang="ru-RU"/>
                    </a:p>
                  </a:txBody>
                  <a:tcPr anchor="ctr">
                    <a:lnL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8DFDF"/>
                      </a:solidFill>
                      <a:prstDash val="solid"/>
                    </a:lnR>
                    <a:lnT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8DF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24261">
                <a:tc>
                  <a:txBody>
                    <a:bodyPr/>
                    <a:lstStyle/>
                    <a:p>
                      <a:r>
                        <a:rPr lang="ru-RU" altLang="ru-RU" sz="1725" b="0">
                          <a:solidFill>
                            <a:srgbClr val="1836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Организационный барьер</a:t>
                      </a:r>
                      <a:endParaRPr lang="ru-RU" altLang="ru-RU"/>
                    </a:p>
                  </a:txBody>
                  <a:tcPr anchor="ctr">
                    <a:lnL w="9525">
                      <a:solidFill>
                        <a:srgbClr val="D8DFDF"/>
                      </a:solidFill>
                      <a:prstDash val="solid"/>
                    </a:lnL>
                    <a:lnR w="9525">
                      <a:solidFill>
                        <a:srgbClr val="D8DFDF"/>
                      </a:solidFill>
                      <a:prstDash val="solid"/>
                    </a:lnR>
                    <a:lnT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8DFDF"/>
                      </a:solidFill>
                      <a:prstDash val="solid"/>
                    </a:lnB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ru-RU" sz="1725" b="0" dirty="0">
                          <a:solidFill>
                            <a:srgbClr val="1836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Решение с участием администрации</a:t>
                      </a:r>
                      <a:endParaRPr lang="ru-RU" altLang="ru-RU" dirty="0"/>
                    </a:p>
                  </a:txBody>
                  <a:tcPr anchor="ctr">
                    <a:lnL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8DFDF"/>
                      </a:solidFill>
                      <a:prstDash val="solid"/>
                    </a:lnR>
                    <a:lnT w="9525" cap="flat" cmpd="sng" algn="ctr">
                      <a:solidFill>
                        <a:srgbClr val="D8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8DFDF"/>
                      </a:solidFill>
                      <a:prstDash val="solid"/>
                    </a:lnB>
                    <a:solidFill>
                      <a:srgbClr val="E7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50888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-0">
            <a:extLst>
              <a:ext uri="{FF2B5EF4-FFF2-40B4-BE49-F238E27FC236}">
                <a16:creationId xmlns:a16="http://schemas.microsoft.com/office/drawing/2014/main" xmlns="" id="{6918CCC9-A3A5-4158-9E11-F071E6870248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Краткая запись методического решения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FE390019-3931-44A5-9C9E-484E5EF3AC8A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10 / 13</a:t>
            </a:r>
            <a:endParaRPr lang="ru-RU" altLang="ru-RU"/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xmlns="" id="{83D7BA22-4C9F-4439-A61C-49955A2B69E7}"/>
              </a:ext>
            </a:extLst>
          </p:cNvPr>
          <p:cNvSpPr>
            <a:spLocks noGrp="1"/>
          </p:cNvSpPr>
          <p:nvPr/>
        </p:nvSpPr>
        <p:spPr>
          <a:xfrm>
            <a:off x="609600" y="1362075"/>
            <a:ext cx="1085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72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Пример по хоровому занятию</a:t>
            </a:r>
            <a:endParaRPr lang="ru-RU" altLang="ru-RU"/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xmlns="" id="{D4AEA58D-A54C-4BB2-8829-8DF3021C3507}"/>
              </a:ext>
            </a:extLst>
          </p:cNvPr>
          <p:cNvSpPr>
            <a:spLocks noGrp="1"/>
          </p:cNvSpPr>
          <p:nvPr/>
        </p:nvSpPr>
        <p:spPr>
          <a:xfrm>
            <a:off x="609600" y="1971675"/>
            <a:ext cx="30194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Затруднение</a:t>
            </a:r>
            <a:endParaRPr lang="ru-RU" altLang="ru-RU"/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xmlns="" id="{46E98B6A-660A-496D-B6CC-4FA33DD1108F}"/>
              </a:ext>
            </a:extLst>
          </p:cNvPr>
          <p:cNvSpPr>
            <a:spLocks noGrp="1"/>
          </p:cNvSpPr>
          <p:nvPr/>
        </p:nvSpPr>
        <p:spPr>
          <a:xfrm>
            <a:off x="3962400" y="1971675"/>
            <a:ext cx="74390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Трудно организовать вступление по общему сигналу</a:t>
            </a:r>
            <a:endParaRPr lang="ru-RU" altLang="ru-RU"/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C8F5DDAC-8837-43F4-A9A7-2F97FCE80F79}"/>
              </a:ext>
            </a:extLst>
          </p:cNvPr>
          <p:cNvSpPr>
            <a:spLocks noGrp="1"/>
          </p:cNvSpPr>
          <p:nvPr/>
        </p:nvSpPr>
        <p:spPr>
          <a:xfrm>
            <a:off x="609600" y="2600325"/>
            <a:ext cx="10972800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7" name="text-6">
            <a:extLst>
              <a:ext uri="{FF2B5EF4-FFF2-40B4-BE49-F238E27FC236}">
                <a16:creationId xmlns:a16="http://schemas.microsoft.com/office/drawing/2014/main" xmlns="" id="{9AF7B59F-98DF-48B3-85BA-89A50B2EC605}"/>
              </a:ext>
            </a:extLst>
          </p:cNvPr>
          <p:cNvSpPr>
            <a:spLocks noGrp="1"/>
          </p:cNvSpPr>
          <p:nvPr/>
        </p:nvSpPr>
        <p:spPr>
          <a:xfrm>
            <a:off x="609600" y="2771775"/>
            <a:ext cx="30194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Наблюдение</a:t>
            </a:r>
            <a:endParaRPr lang="ru-RU" altLang="ru-RU"/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xmlns="" id="{E825DF96-A262-49BF-8925-F600EB3AF572}"/>
              </a:ext>
            </a:extLst>
          </p:cNvPr>
          <p:cNvSpPr>
            <a:spLocks noGrp="1"/>
          </p:cNvSpPr>
          <p:nvPr/>
        </p:nvSpPr>
        <p:spPr>
          <a:xfrm>
            <a:off x="3962400" y="2771775"/>
            <a:ext cx="74390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После индивидуального напоминания вступление удаётся</a:t>
            </a:r>
            <a:endParaRPr lang="ru-RU" altLang="ru-RU"/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8B3C0C26-32A8-4F3A-B1A3-C37463010E76}"/>
              </a:ext>
            </a:extLst>
          </p:cNvPr>
          <p:cNvSpPr>
            <a:spLocks noGrp="1"/>
          </p:cNvSpPr>
          <p:nvPr/>
        </p:nvSpPr>
        <p:spPr>
          <a:xfrm>
            <a:off x="609600" y="3400425"/>
            <a:ext cx="10972800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xmlns="" id="{A42E1846-A2A0-48F6-BE1D-7168AA7C6F44}"/>
              </a:ext>
            </a:extLst>
          </p:cNvPr>
          <p:cNvSpPr>
            <a:spLocks noGrp="1"/>
          </p:cNvSpPr>
          <p:nvPr/>
        </p:nvSpPr>
        <p:spPr>
          <a:xfrm>
            <a:off x="609600" y="3571875"/>
            <a:ext cx="30194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Действие педагога</a:t>
            </a:r>
            <a:endParaRPr lang="ru-RU" altLang="ru-RU"/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xmlns="" id="{FF3C9F3C-8B90-4EBA-9BAB-A39239602162}"/>
              </a:ext>
            </a:extLst>
          </p:cNvPr>
          <p:cNvSpPr>
            <a:spLocks noGrp="1"/>
          </p:cNvSpPr>
          <p:nvPr/>
        </p:nvSpPr>
        <p:spPr>
          <a:xfrm>
            <a:off x="3962400" y="3571875"/>
            <a:ext cx="74390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Проверить понимание сигнала на знакомой фразе</a:t>
            </a:r>
            <a:endParaRPr lang="ru-RU" altLang="ru-RU"/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A3412C06-D009-43E6-95C4-A07EEEEA64DF}"/>
              </a:ext>
            </a:extLst>
          </p:cNvPr>
          <p:cNvSpPr>
            <a:spLocks noGrp="1"/>
          </p:cNvSpPr>
          <p:nvPr/>
        </p:nvSpPr>
        <p:spPr>
          <a:xfrm>
            <a:off x="609600" y="4200525"/>
            <a:ext cx="10972800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13" name="text-12">
            <a:extLst>
              <a:ext uri="{FF2B5EF4-FFF2-40B4-BE49-F238E27FC236}">
                <a16:creationId xmlns:a16="http://schemas.microsoft.com/office/drawing/2014/main" xmlns="" id="{A447B996-C692-4298-830F-E272E0B8057A}"/>
              </a:ext>
            </a:extLst>
          </p:cNvPr>
          <p:cNvSpPr>
            <a:spLocks noGrp="1"/>
          </p:cNvSpPr>
          <p:nvPr/>
        </p:nvSpPr>
        <p:spPr>
          <a:xfrm>
            <a:off x="609600" y="4371975"/>
            <a:ext cx="30194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Поддержка</a:t>
            </a:r>
            <a:endParaRPr lang="ru-RU" altLang="ru-RU"/>
          </a:p>
        </p:txBody>
      </p:sp>
      <p:sp>
        <p:nvSpPr>
          <p:cNvPr id="14" name="text-13">
            <a:extLst>
              <a:ext uri="{FF2B5EF4-FFF2-40B4-BE49-F238E27FC236}">
                <a16:creationId xmlns:a16="http://schemas.microsoft.com/office/drawing/2014/main" xmlns="" id="{1E5E4180-6D35-4D36-9381-A3EBEE665031}"/>
              </a:ext>
            </a:extLst>
          </p:cNvPr>
          <p:cNvSpPr>
            <a:spLocks noGrp="1"/>
          </p:cNvSpPr>
          <p:nvPr/>
        </p:nvSpPr>
        <p:spPr>
          <a:xfrm>
            <a:off x="3962400" y="4371975"/>
            <a:ext cx="74390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Совместное планирование пробы с наставником</a:t>
            </a:r>
            <a:endParaRPr lang="ru-RU" altLang="ru-RU"/>
          </a:p>
        </p:txBody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A51CAFC2-C77C-45F0-8594-BAE557EE2D63}"/>
              </a:ext>
            </a:extLst>
          </p:cNvPr>
          <p:cNvSpPr>
            <a:spLocks noGrp="1"/>
          </p:cNvSpPr>
          <p:nvPr/>
        </p:nvSpPr>
        <p:spPr>
          <a:xfrm>
            <a:off x="609600" y="5000625"/>
            <a:ext cx="10972800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16" name="text-15">
            <a:extLst>
              <a:ext uri="{FF2B5EF4-FFF2-40B4-BE49-F238E27FC236}">
                <a16:creationId xmlns:a16="http://schemas.microsoft.com/office/drawing/2014/main" xmlns="" id="{50B2CB4E-4CAF-43FD-80CA-A2779D7C8F3B}"/>
              </a:ext>
            </a:extLst>
          </p:cNvPr>
          <p:cNvSpPr>
            <a:spLocks noGrp="1"/>
          </p:cNvSpPr>
          <p:nvPr/>
        </p:nvSpPr>
        <p:spPr>
          <a:xfrm>
            <a:off x="609600" y="5172075"/>
            <a:ext cx="30194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025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Повторная проверка</a:t>
            </a:r>
            <a:endParaRPr lang="ru-RU" altLang="ru-RU"/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xmlns="" id="{9899EF63-0BD5-4C73-A963-2BA6E66E092E}"/>
              </a:ext>
            </a:extLst>
          </p:cNvPr>
          <p:cNvSpPr>
            <a:spLocks noGrp="1"/>
          </p:cNvSpPr>
          <p:nvPr/>
        </p:nvSpPr>
        <p:spPr>
          <a:xfrm>
            <a:off x="3962400" y="5172075"/>
            <a:ext cx="74390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На следующей репетиции при сопоставимых условиях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33324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0">
            <a:extLst>
              <a:ext uri="{FF2B5EF4-FFF2-40B4-BE49-F238E27FC236}">
                <a16:creationId xmlns:a16="http://schemas.microsoft.com/office/drawing/2014/main" xmlns="" id="{39909517-7470-4F05-A39C-D2B89B861247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Рефлексия участников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2DBD1845-DE2F-44F6-B7D2-805B89E4B64B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11 / 13</a:t>
            </a:r>
            <a:endParaRPr lang="ru-RU" alt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B9FFA0C2-D97F-4E00-910B-FC79A7F695DF}"/>
              </a:ext>
            </a:extLst>
          </p:cNvPr>
          <p:cNvSpPr>
            <a:spLocks noGrp="1"/>
          </p:cNvSpPr>
          <p:nvPr/>
        </p:nvSpPr>
        <p:spPr>
          <a:xfrm>
            <a:off x="647700" y="2009775"/>
            <a:ext cx="1857375" cy="1857375"/>
          </a:xfrm>
          <a:prstGeom prst="ellipse">
            <a:avLst/>
          </a:prstGeom>
          <a:solidFill>
            <a:srgbClr val="257E85"/>
          </a:solidFill>
          <a:ln w="0">
            <a:noFill/>
            <a:prstDash val="solid"/>
          </a:ln>
        </p:spPr>
        <p:txBody>
          <a:bodyPr lIns="0" tIns="0" rIns="0" bIns="0" anchor="ctr"/>
          <a:lstStyle>
            <a:defPPr algn="ctr">
              <a:defRPr lang="ru-RU" altLang="ru-RU"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 lang="ru-RU" altLang="ru-RU"/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xmlns="" id="{D10B880C-DBAB-4EDB-BD2C-C26404DDD3D3}"/>
              </a:ext>
            </a:extLst>
          </p:cNvPr>
          <p:cNvSpPr>
            <a:spLocks noGrp="1"/>
          </p:cNvSpPr>
          <p:nvPr/>
        </p:nvSpPr>
        <p:spPr>
          <a:xfrm>
            <a:off x="733425" y="2638425"/>
            <a:ext cx="168592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lang="ru-RU" altLang="ru-RU"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20–30</a:t>
            </a:r>
            <a:endParaRPr lang="ru-RU" altLang="ru-RU"/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xmlns="" id="{4C1022BF-96D6-432C-9CF6-0D1572A4F6F3}"/>
              </a:ext>
            </a:extLst>
          </p:cNvPr>
          <p:cNvSpPr>
            <a:spLocks noGrp="1"/>
          </p:cNvSpPr>
          <p:nvPr/>
        </p:nvSpPr>
        <p:spPr>
          <a:xfrm>
            <a:off x="962025" y="4048125"/>
            <a:ext cx="1209675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75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секунд</a:t>
            </a:r>
            <a:endParaRPr lang="ru-RU" altLang="ru-RU"/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xmlns="" id="{F944F9BC-316E-4174-B9E6-4E3340923884}"/>
              </a:ext>
            </a:extLst>
          </p:cNvPr>
          <p:cNvSpPr>
            <a:spLocks noGrp="1"/>
          </p:cNvSpPr>
          <p:nvPr/>
        </p:nvSpPr>
        <p:spPr>
          <a:xfrm>
            <a:off x="3200400" y="1895475"/>
            <a:ext cx="4191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4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4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400" b="1">
                <a:solidFill>
                  <a:srgbClr val="BB6048"/>
                </a:solidFill>
                <a:latin typeface="DejaVu Sans"/>
                <a:ea typeface="DejaVu Sans"/>
                <a:cs typeface="DejaVu Sans"/>
              </a:rPr>
              <a:t>1</a:t>
            </a:r>
            <a:endParaRPr lang="ru-RU" altLang="ru-RU"/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xmlns="" id="{50CF2942-3A02-45CF-AE9A-7D0D5A236D13}"/>
              </a:ext>
            </a:extLst>
          </p:cNvPr>
          <p:cNvSpPr>
            <a:spLocks noGrp="1"/>
          </p:cNvSpPr>
          <p:nvPr/>
        </p:nvSpPr>
        <p:spPr>
          <a:xfrm>
            <a:off x="3819525" y="1924050"/>
            <a:ext cx="7496175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32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32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32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Какого действия я ожидал от ребёнка?</a:t>
            </a:r>
            <a:endParaRPr lang="ru-RU" altLang="ru-RU"/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xmlns="" id="{7A020FD4-D663-48A4-B02F-EE726709C3B1}"/>
              </a:ext>
            </a:extLst>
          </p:cNvPr>
          <p:cNvSpPr>
            <a:spLocks noGrp="1"/>
          </p:cNvSpPr>
          <p:nvPr/>
        </p:nvSpPr>
        <p:spPr>
          <a:xfrm>
            <a:off x="3200400" y="3009900"/>
            <a:ext cx="4191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4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4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400" b="1">
                <a:solidFill>
                  <a:srgbClr val="BB6048"/>
                </a:solidFill>
                <a:latin typeface="DejaVu Sans"/>
                <a:ea typeface="DejaVu Sans"/>
                <a:cs typeface="DejaVu Sans"/>
              </a:rPr>
              <a:t>2</a:t>
            </a:r>
            <a:endParaRPr lang="ru-RU" altLang="ru-RU"/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xmlns="" id="{76DF54AA-9BDA-4CA0-B0A4-8226DC48C49A}"/>
              </a:ext>
            </a:extLst>
          </p:cNvPr>
          <p:cNvSpPr>
            <a:spLocks noGrp="1"/>
          </p:cNvSpPr>
          <p:nvPr/>
        </p:nvSpPr>
        <p:spPr>
          <a:xfrm>
            <a:off x="3819525" y="3038475"/>
            <a:ext cx="7496175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32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32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32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Что наблюдал в действительности?</a:t>
            </a:r>
            <a:endParaRPr lang="ru-RU" altLang="ru-RU"/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xmlns="" id="{9E3CBDCF-A7DA-4A29-A0B2-09E1E6C9686C}"/>
              </a:ext>
            </a:extLst>
          </p:cNvPr>
          <p:cNvSpPr>
            <a:spLocks noGrp="1"/>
          </p:cNvSpPr>
          <p:nvPr/>
        </p:nvSpPr>
        <p:spPr>
          <a:xfrm>
            <a:off x="3200400" y="4124325"/>
            <a:ext cx="4191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4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400" b="1">
                <a:solidFill>
                  <a:srgbClr val="BB60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400" b="1">
                <a:solidFill>
                  <a:srgbClr val="BB6048"/>
                </a:solidFill>
                <a:latin typeface="DejaVu Sans"/>
                <a:ea typeface="DejaVu Sans"/>
                <a:cs typeface="DejaVu Sans"/>
              </a:rPr>
              <a:t>3</a:t>
            </a:r>
            <a:endParaRPr lang="ru-RU" altLang="ru-RU"/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xmlns="" id="{1855BDCE-70DF-4E36-93BA-72E8C00F1C4B}"/>
              </a:ext>
            </a:extLst>
          </p:cNvPr>
          <p:cNvSpPr>
            <a:spLocks noGrp="1"/>
          </p:cNvSpPr>
          <p:nvPr/>
        </p:nvSpPr>
        <p:spPr>
          <a:xfrm>
            <a:off x="3819525" y="4152900"/>
            <a:ext cx="7496175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32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325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325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Какое своё действие или условие могу изменить?</a:t>
            </a:r>
            <a:endParaRPr lang="ru-RU" altLang="ru-RU"/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xmlns="" id="{FF35F323-490D-46C2-8A82-637FC8347BB2}"/>
              </a:ext>
            </a:extLst>
          </p:cNvPr>
          <p:cNvSpPr>
            <a:spLocks noGrp="1"/>
          </p:cNvSpPr>
          <p:nvPr/>
        </p:nvSpPr>
        <p:spPr>
          <a:xfrm>
            <a:off x="3200400" y="5562600"/>
            <a:ext cx="8267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3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325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325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«Мне требуется помощь, чтобы научиться…»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35759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xmlns="" id="{4D15C347-8925-4ADA-A575-E8B989789266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Результат методического сопровождения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8312AECF-180B-4139-AD9E-209F4E1596B0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12 / 13</a:t>
            </a:r>
            <a:endParaRPr lang="ru-RU" altLang="ru-RU"/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xmlns="" id="{C01847D9-B060-429A-9E9D-154D01897CF3}"/>
              </a:ext>
            </a:extLst>
          </p:cNvPr>
          <p:cNvSpPr>
            <a:spLocks noGrp="1"/>
          </p:cNvSpPr>
          <p:nvPr/>
        </p:nvSpPr>
        <p:spPr>
          <a:xfrm>
            <a:off x="619125" y="1847850"/>
            <a:ext cx="4981575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40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40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40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Действия педагога</a:t>
            </a:r>
            <a:endParaRPr lang="ru-RU" altLang="ru-RU"/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xmlns="" id="{C6C5449D-C1E9-4C5C-9446-9F49EE44D0F0}"/>
              </a:ext>
            </a:extLst>
          </p:cNvPr>
          <p:cNvSpPr>
            <a:spLocks noGrp="1"/>
          </p:cNvSpPr>
          <p:nvPr/>
        </p:nvSpPr>
        <p:spPr>
          <a:xfrm>
            <a:off x="619125" y="2571750"/>
            <a:ext cx="4981575" cy="2524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Обоснованно адаптирует задание</a:t>
            </a:r>
            <a:endParaRPr lang="ru-RU" altLang="ru-RU"/>
          </a:p>
          <a:p>
            <a:endParaRPr lang="ru-RU" altLang="ru-RU"/>
          </a:p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Проверяет понимание инструкции</a:t>
            </a:r>
            <a:endParaRPr lang="ru-RU" altLang="ru-RU"/>
          </a:p>
          <a:p>
            <a:endParaRPr lang="ru-RU" altLang="ru-RU"/>
          </a:p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Выбирает и изменяет помощь</a:t>
            </a:r>
            <a:endParaRPr lang="ru-RU" altLang="ru-RU"/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xmlns="" id="{D8BDBB91-FBB4-4341-B112-07BCD21C0FD8}"/>
              </a:ext>
            </a:extLst>
          </p:cNvPr>
          <p:cNvSpPr>
            <a:spLocks noGrp="1"/>
          </p:cNvSpPr>
          <p:nvPr/>
        </p:nvSpPr>
        <p:spPr>
          <a:xfrm>
            <a:off x="6638925" y="1847850"/>
            <a:ext cx="49530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40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40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40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Динамика ребёнка</a:t>
            </a:r>
            <a:endParaRPr lang="ru-RU" altLang="ru-RU"/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xmlns="" id="{0202C3A6-5A47-4B67-A249-FE997BB5BB2F}"/>
              </a:ext>
            </a:extLst>
          </p:cNvPr>
          <p:cNvSpPr>
            <a:spLocks noGrp="1"/>
          </p:cNvSpPr>
          <p:nvPr/>
        </p:nvSpPr>
        <p:spPr>
          <a:xfrm>
            <a:off x="6638925" y="2571750"/>
            <a:ext cx="4953000" cy="2524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Качество художественного действия</a:t>
            </a:r>
            <a:endParaRPr lang="ru-RU" altLang="ru-RU"/>
          </a:p>
          <a:p>
            <a:endParaRPr lang="ru-RU" altLang="ru-RU"/>
          </a:p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Доступность участия в общей работе</a:t>
            </a:r>
            <a:endParaRPr lang="ru-RU" altLang="ru-RU"/>
          </a:p>
          <a:p>
            <a:endParaRPr lang="ru-RU" altLang="ru-RU"/>
          </a:p>
          <a:p>
            <a:pPr algn="l">
              <a:def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Потребность в подсказках</a:t>
            </a:r>
            <a:endParaRPr lang="ru-RU" altLang="ru-RU"/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308BD4F0-9781-4468-9F43-50F44798BEB3}"/>
              </a:ext>
            </a:extLst>
          </p:cNvPr>
          <p:cNvSpPr>
            <a:spLocks noGrp="1"/>
          </p:cNvSpPr>
          <p:nvPr/>
        </p:nvSpPr>
        <p:spPr>
          <a:xfrm>
            <a:off x="619125" y="5343525"/>
            <a:ext cx="10953750" cy="0"/>
          </a:xfrm>
          <a:prstGeom prst="line">
            <a:avLst/>
          </a:prstGeom>
          <a:noFill/>
          <a:ln w="9525">
            <a:solidFill>
              <a:srgbClr val="D8DFDF"/>
            </a:solidFill>
            <a:prstDash val="solid"/>
          </a:ln>
        </p:spPr>
      </p:sp>
      <p:sp>
        <p:nvSpPr>
          <p:cNvPr id="8" name="text-7">
            <a:extLst>
              <a:ext uri="{FF2B5EF4-FFF2-40B4-BE49-F238E27FC236}">
                <a16:creationId xmlns:a16="http://schemas.microsoft.com/office/drawing/2014/main" xmlns="" id="{06C29A44-CF3B-4201-8C63-8009C693BA59}"/>
              </a:ext>
            </a:extLst>
          </p:cNvPr>
          <p:cNvSpPr>
            <a:spLocks noGrp="1"/>
          </p:cNvSpPr>
          <p:nvPr/>
        </p:nvSpPr>
        <p:spPr>
          <a:xfrm>
            <a:off x="619125" y="5619750"/>
            <a:ext cx="108585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Следующий шаг определяем по наблюдениям</a:t>
            </a:r>
            <a:endParaRPr lang="ru-RU" altLang="ru-RU"/>
          </a:p>
          <a:p>
            <a:pPr algn="l">
              <a:def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2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и проверяем в сходной новой ситуации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1280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0">
            <a:extLst>
              <a:ext uri="{FF2B5EF4-FFF2-40B4-BE49-F238E27FC236}">
                <a16:creationId xmlns:a16="http://schemas.microsoft.com/office/drawing/2014/main" xmlns="" id="{D8C13721-DEFC-4BAD-AF5C-8A1AA7043EAB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53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330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Научные и методические источники</a:t>
            </a:r>
            <a:endParaRPr lang="ru-RU" altLang="ru-RU"/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xmlns="" id="{0901EC84-43EA-4796-8695-63D53F45E751}"/>
              </a:ext>
            </a:extLst>
          </p:cNvPr>
          <p:cNvSpPr>
            <a:spLocks noGrp="1"/>
          </p:cNvSpPr>
          <p:nvPr/>
        </p:nvSpPr>
        <p:spPr>
          <a:xfrm>
            <a:off x="10668000" y="64103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200" b="0">
                <a:solidFill>
                  <a:srgbClr val="61717C"/>
                </a:solidFill>
                <a:latin typeface="DejaVu Sans"/>
                <a:ea typeface="DejaVu Sans"/>
                <a:cs typeface="DejaVu Sans"/>
              </a:rPr>
              <a:t>13 / 13</a:t>
            </a:r>
            <a:endParaRPr lang="ru-RU" altLang="ru-RU"/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xmlns="" id="{71A10119-1B72-4971-9A29-E1751C9F21C1}"/>
              </a:ext>
            </a:extLst>
          </p:cNvPr>
          <p:cNvSpPr>
            <a:spLocks noGrp="1"/>
          </p:cNvSpPr>
          <p:nvPr/>
        </p:nvSpPr>
        <p:spPr>
          <a:xfrm>
            <a:off x="609600" y="1781175"/>
            <a:ext cx="457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0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0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1</a:t>
            </a:r>
            <a:endParaRPr lang="ru-RU" altLang="ru-RU"/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xmlns="" id="{C96BB531-39C4-4135-B0A0-824E65FED22D}"/>
              </a:ext>
            </a:extLst>
          </p:cNvPr>
          <p:cNvSpPr>
            <a:spLocks noGrp="1"/>
          </p:cNvSpPr>
          <p:nvPr/>
        </p:nvSpPr>
        <p:spPr>
          <a:xfrm>
            <a:off x="1209675" y="1781175"/>
            <a:ext cx="1009650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Алехина С. В., Алексеева М. Н., Агафонова Е. Л.</a:t>
            </a:r>
            <a:endParaRPr lang="ru-RU" altLang="ru-RU"/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xmlns="" id="{E72FA968-3E62-43A7-B068-63E55336AC31}"/>
              </a:ext>
            </a:extLst>
          </p:cNvPr>
          <p:cNvSpPr>
            <a:spLocks noGrp="1"/>
          </p:cNvSpPr>
          <p:nvPr/>
        </p:nvSpPr>
        <p:spPr>
          <a:xfrm>
            <a:off x="1209675" y="2209800"/>
            <a:ext cx="10096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0">
                <a:solidFill>
                  <a:srgbClr val="61717C"/>
                </a:solidFill>
                <a:latin typeface="DejaVu Sans"/>
                <a:ea typeface="DejaVu Sans"/>
                <a:cs typeface="DejaVu Sans"/>
                <a:hlinkClick r:id="rId3"/>
              </a:rPr>
              <a:t>Готовность педагогов к инклюзивному образованию, 2011</a:t>
            </a:r>
            <a:endParaRPr lang="ru-RU" altLang="ru-RU"/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xmlns="" id="{9B0C77CD-03D5-4FDF-97A8-061D4A1AEBA6}"/>
              </a:ext>
            </a:extLst>
          </p:cNvPr>
          <p:cNvSpPr>
            <a:spLocks noGrp="1"/>
          </p:cNvSpPr>
          <p:nvPr/>
        </p:nvSpPr>
        <p:spPr>
          <a:xfrm>
            <a:off x="609600" y="2752725"/>
            <a:ext cx="457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0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0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1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2</a:t>
            </a:r>
            <a:endParaRPr lang="ru-RU" altLang="ru-RU"/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xmlns="" id="{8012C2ED-4905-4E4E-8918-FD9C0BD83A9D}"/>
              </a:ext>
            </a:extLst>
          </p:cNvPr>
          <p:cNvSpPr>
            <a:spLocks noGrp="1"/>
          </p:cNvSpPr>
          <p:nvPr/>
        </p:nvSpPr>
        <p:spPr>
          <a:xfrm>
            <a:off x="1209675" y="2752725"/>
            <a:ext cx="1009650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1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Самсонова Е. В., Мельникова В. В.</a:t>
            </a:r>
            <a:endParaRPr lang="ru-RU" altLang="ru-RU"/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xmlns="" id="{C0B3B9DC-05F3-474C-8362-766B50AC443D}"/>
              </a:ext>
            </a:extLst>
          </p:cNvPr>
          <p:cNvSpPr>
            <a:spLocks noGrp="1"/>
          </p:cNvSpPr>
          <p:nvPr/>
        </p:nvSpPr>
        <p:spPr>
          <a:xfrm>
            <a:off x="1209675" y="3181350"/>
            <a:ext cx="10096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0">
                <a:solidFill>
                  <a:srgbClr val="61717C"/>
                </a:solidFill>
                <a:latin typeface="DejaVu Sans"/>
                <a:ea typeface="DejaVu Sans"/>
                <a:cs typeface="DejaVu Sans"/>
                <a:hlinkClick r:id="rId4"/>
              </a:rPr>
              <a:t>Личностная и деятельностная готовность, 2016</a:t>
            </a:r>
            <a:endParaRPr lang="ru-RU" altLang="ru-RU"/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xmlns="" id="{AFB94613-17E1-40D7-97B4-154E3EC20DB2}"/>
              </a:ext>
            </a:extLst>
          </p:cNvPr>
          <p:cNvSpPr>
            <a:spLocks noGrp="1"/>
          </p:cNvSpPr>
          <p:nvPr/>
        </p:nvSpPr>
        <p:spPr>
          <a:xfrm>
            <a:off x="609600" y="3724275"/>
            <a:ext cx="457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210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2100" b="1">
                <a:solidFill>
                  <a:srgbClr val="257E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2100" b="1" dirty="0">
                <a:solidFill>
                  <a:srgbClr val="257E85"/>
                </a:solidFill>
                <a:latin typeface="DejaVu Sans"/>
                <a:ea typeface="DejaVu Sans"/>
                <a:cs typeface="DejaVu Sans"/>
              </a:rPr>
              <a:t>3</a:t>
            </a:r>
            <a:endParaRPr lang="ru-RU" altLang="ru-RU" dirty="0"/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xmlns="" id="{2BF1EF36-B176-4BB6-8013-E8A6BC24B026}"/>
              </a:ext>
            </a:extLst>
          </p:cNvPr>
          <p:cNvSpPr>
            <a:spLocks noGrp="1"/>
          </p:cNvSpPr>
          <p:nvPr/>
        </p:nvSpPr>
        <p:spPr>
          <a:xfrm>
            <a:off x="1209675" y="3810000"/>
            <a:ext cx="1009650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9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950" b="1">
                <a:solidFill>
                  <a:srgbClr val="183648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950" b="1" dirty="0">
                <a:solidFill>
                  <a:srgbClr val="183648"/>
                </a:solidFill>
                <a:latin typeface="DejaVu Sans"/>
                <a:ea typeface="DejaVu Sans"/>
                <a:cs typeface="DejaVu Sans"/>
              </a:rPr>
              <a:t>Институт коррекционной педагогики</a:t>
            </a:r>
            <a:endParaRPr lang="ru-RU" altLang="ru-RU" dirty="0"/>
          </a:p>
        </p:txBody>
      </p:sp>
      <p:sp>
        <p:nvSpPr>
          <p:cNvPr id="14" name="text-13">
            <a:extLst>
              <a:ext uri="{FF2B5EF4-FFF2-40B4-BE49-F238E27FC236}">
                <a16:creationId xmlns:a16="http://schemas.microsoft.com/office/drawing/2014/main" xmlns="" id="{BD9A09BF-AE78-4AEA-B838-3A7BE394EA74}"/>
              </a:ext>
            </a:extLst>
          </p:cNvPr>
          <p:cNvSpPr>
            <a:spLocks noGrp="1"/>
          </p:cNvSpPr>
          <p:nvPr/>
        </p:nvSpPr>
        <p:spPr>
          <a:xfrm>
            <a:off x="1209675" y="4203207"/>
            <a:ext cx="10096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lang="ru-RU" altLang="ru-RU" sz="18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lang="ru-RU" altLang="ru-RU" sz="1800" b="0">
                <a:solidFill>
                  <a:srgbClr val="61717C"/>
                </a:solidFill>
                <a:latin typeface="DejaVu Sans"/>
                <a:ea typeface="DejaVu Sans"/>
                <a:cs typeface="DejaVu Sans"/>
              </a:defRPr>
            </a:pPr>
            <a:r>
              <a:rPr lang="ru-RU" altLang="ru-RU" sz="1800" b="0" dirty="0">
                <a:solidFill>
                  <a:srgbClr val="61717C"/>
                </a:solidFill>
                <a:latin typeface="DejaVu Sans"/>
                <a:ea typeface="DejaVu Sans"/>
                <a:cs typeface="DejaVu Sans"/>
                <a:hlinkClick r:id="rId5"/>
              </a:rPr>
              <a:t>Интерактивный конструктор АДОП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40309623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2759</Words>
  <Application>Microsoft Office PowerPoint</Application>
  <DocSecurity>0</DocSecurity>
  <PresentationFormat>Произвольный</PresentationFormat>
  <Paragraphs>286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ChatGPT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Завуч</cp:lastModifiedBy>
  <cp:revision>2</cp:revision>
  <dcterms:created xsi:type="dcterms:W3CDTF">2026-10-13T08:37:01Z</dcterms:created>
  <dcterms:modified xsi:type="dcterms:W3CDTF">2026-10-14T09:49:54Z</dcterms:modified>
</cp:coreProperties>
</file>